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309" r:id="rId2"/>
    <p:sldId id="266" r:id="rId3"/>
    <p:sldId id="310" r:id="rId4"/>
    <p:sldId id="311" r:id="rId5"/>
    <p:sldId id="288" r:id="rId6"/>
    <p:sldId id="289" r:id="rId7"/>
    <p:sldId id="290" r:id="rId8"/>
    <p:sldId id="285" r:id="rId9"/>
    <p:sldId id="281" r:id="rId10"/>
    <p:sldId id="286" r:id="rId11"/>
    <p:sldId id="287" r:id="rId12"/>
    <p:sldId id="291" r:id="rId13"/>
    <p:sldId id="293" r:id="rId14"/>
    <p:sldId id="282" r:id="rId15"/>
    <p:sldId id="283" r:id="rId16"/>
    <p:sldId id="300" r:id="rId17"/>
    <p:sldId id="301" r:id="rId18"/>
    <p:sldId id="303" r:id="rId19"/>
    <p:sldId id="277" r:id="rId20"/>
    <p:sldId id="306" r:id="rId21"/>
    <p:sldId id="312" r:id="rId22"/>
    <p:sldId id="308" r:id="rId23"/>
  </p:sldIdLst>
  <p:sldSz cx="9144000" cy="6858000" type="screen4x3"/>
  <p:notesSz cx="10234613" cy="7099300"/>
  <p:defaultTextStyle>
    <a:defPPr>
      <a:defRPr lang="ko-KR"/>
    </a:defPPr>
    <a:lvl1pPr algn="l" rtl="0" eaLnBrk="0" fontAlgn="base" hangingPunct="0">
      <a:spcBef>
        <a:spcPct val="0"/>
      </a:spcBef>
      <a:spcAft>
        <a:spcPct val="0"/>
      </a:spcAft>
      <a:defRPr kumimoji="1" kern="1200">
        <a:solidFill>
          <a:schemeClr val="tx1"/>
        </a:solidFill>
        <a:latin typeface="굴림" panose="020B0600000101010101" pitchFamily="50" charset="-127"/>
        <a:ea typeface="굴림" panose="020B0600000101010101" pitchFamily="50" charset="-127"/>
        <a:cs typeface="+mn-cs"/>
      </a:defRPr>
    </a:lvl1pPr>
    <a:lvl2pPr marL="457200" algn="l" rtl="0" eaLnBrk="0" fontAlgn="base" hangingPunct="0">
      <a:spcBef>
        <a:spcPct val="0"/>
      </a:spcBef>
      <a:spcAft>
        <a:spcPct val="0"/>
      </a:spcAft>
      <a:defRPr kumimoji="1" kern="1200">
        <a:solidFill>
          <a:schemeClr val="tx1"/>
        </a:solidFill>
        <a:latin typeface="굴림" panose="020B0600000101010101" pitchFamily="50" charset="-127"/>
        <a:ea typeface="굴림" panose="020B0600000101010101" pitchFamily="50" charset="-127"/>
        <a:cs typeface="+mn-cs"/>
      </a:defRPr>
    </a:lvl2pPr>
    <a:lvl3pPr marL="914400" algn="l" rtl="0" eaLnBrk="0" fontAlgn="base" hangingPunct="0">
      <a:spcBef>
        <a:spcPct val="0"/>
      </a:spcBef>
      <a:spcAft>
        <a:spcPct val="0"/>
      </a:spcAft>
      <a:defRPr kumimoji="1" kern="1200">
        <a:solidFill>
          <a:schemeClr val="tx1"/>
        </a:solidFill>
        <a:latin typeface="굴림" panose="020B0600000101010101" pitchFamily="50" charset="-127"/>
        <a:ea typeface="굴림" panose="020B0600000101010101" pitchFamily="50" charset="-127"/>
        <a:cs typeface="+mn-cs"/>
      </a:defRPr>
    </a:lvl3pPr>
    <a:lvl4pPr marL="1371600" algn="l" rtl="0" eaLnBrk="0" fontAlgn="base" hangingPunct="0">
      <a:spcBef>
        <a:spcPct val="0"/>
      </a:spcBef>
      <a:spcAft>
        <a:spcPct val="0"/>
      </a:spcAft>
      <a:defRPr kumimoji="1" kern="1200">
        <a:solidFill>
          <a:schemeClr val="tx1"/>
        </a:solidFill>
        <a:latin typeface="굴림" panose="020B0600000101010101" pitchFamily="50" charset="-127"/>
        <a:ea typeface="굴림" panose="020B0600000101010101" pitchFamily="50" charset="-127"/>
        <a:cs typeface="+mn-cs"/>
      </a:defRPr>
    </a:lvl4pPr>
    <a:lvl5pPr marL="1828800" algn="l" rtl="0" eaLnBrk="0" fontAlgn="base" hangingPunct="0">
      <a:spcBef>
        <a:spcPct val="0"/>
      </a:spcBef>
      <a:spcAft>
        <a:spcPct val="0"/>
      </a:spcAft>
      <a:defRPr kumimoji="1" kern="1200">
        <a:solidFill>
          <a:schemeClr val="tx1"/>
        </a:solidFill>
        <a:latin typeface="굴림" panose="020B0600000101010101" pitchFamily="50" charset="-127"/>
        <a:ea typeface="굴림" panose="020B0600000101010101" pitchFamily="50" charset="-127"/>
        <a:cs typeface="+mn-cs"/>
      </a:defRPr>
    </a:lvl5pPr>
    <a:lvl6pPr marL="2286000" algn="l" defTabSz="914400" rtl="0" eaLnBrk="1" latinLnBrk="1" hangingPunct="1">
      <a:defRPr kumimoji="1" kern="1200">
        <a:solidFill>
          <a:schemeClr val="tx1"/>
        </a:solidFill>
        <a:latin typeface="굴림" panose="020B0600000101010101" pitchFamily="50" charset="-127"/>
        <a:ea typeface="굴림" panose="020B0600000101010101" pitchFamily="50" charset="-127"/>
        <a:cs typeface="+mn-cs"/>
      </a:defRPr>
    </a:lvl6pPr>
    <a:lvl7pPr marL="2743200" algn="l" defTabSz="914400" rtl="0" eaLnBrk="1" latinLnBrk="1" hangingPunct="1">
      <a:defRPr kumimoji="1" kern="1200">
        <a:solidFill>
          <a:schemeClr val="tx1"/>
        </a:solidFill>
        <a:latin typeface="굴림" panose="020B0600000101010101" pitchFamily="50" charset="-127"/>
        <a:ea typeface="굴림" panose="020B0600000101010101" pitchFamily="50" charset="-127"/>
        <a:cs typeface="+mn-cs"/>
      </a:defRPr>
    </a:lvl7pPr>
    <a:lvl8pPr marL="3200400" algn="l" defTabSz="914400" rtl="0" eaLnBrk="1" latinLnBrk="1" hangingPunct="1">
      <a:defRPr kumimoji="1" kern="1200">
        <a:solidFill>
          <a:schemeClr val="tx1"/>
        </a:solidFill>
        <a:latin typeface="굴림" panose="020B0600000101010101" pitchFamily="50" charset="-127"/>
        <a:ea typeface="굴림" panose="020B0600000101010101" pitchFamily="50" charset="-127"/>
        <a:cs typeface="+mn-cs"/>
      </a:defRPr>
    </a:lvl8pPr>
    <a:lvl9pPr marL="3657600" algn="l" defTabSz="914400" rtl="0" eaLnBrk="1" latinLnBrk="1" hangingPunct="1">
      <a:defRPr kumimoji="1" kern="1200">
        <a:solidFill>
          <a:schemeClr val="tx1"/>
        </a:solidFill>
        <a:latin typeface="굴림" panose="020B0600000101010101" pitchFamily="50" charset="-127"/>
        <a:ea typeface="굴림" panose="020B0600000101010101" pitchFamily="50" charset="-127"/>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D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6D9F66E-5EB9-4882-86FB-DCBF35E3C3E4}" styleName="보통 스타일 4 - 강조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보통 스타일 4 - 강조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보통 스타일 4 - 강조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F1AB2-1976-4502-BF36-3FF5EA218861}" styleName="보통 스타일 4 - 강조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80" autoAdjust="0"/>
    <p:restoredTop sz="89103" autoAdjust="0"/>
  </p:normalViewPr>
  <p:slideViewPr>
    <p:cSldViewPr>
      <p:cViewPr varScale="1">
        <p:scale>
          <a:sx n="149" d="100"/>
          <a:sy n="149" d="100"/>
        </p:scale>
        <p:origin x="2488" y="100"/>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435475" cy="355600"/>
          </a:xfrm>
          <a:prstGeom prst="rect">
            <a:avLst/>
          </a:prstGeom>
        </p:spPr>
        <p:txBody>
          <a:bodyPr vert="horz" lIns="99048" tIns="49524" rIns="99048" bIns="49524" rtlCol="0"/>
          <a:lstStyle>
            <a:lvl1pPr algn="l" eaLnBrk="1" latinLnBrk="1" hangingPunct="1">
              <a:defRPr sz="1300">
                <a:latin typeface="굴림" charset="-127"/>
                <a:ea typeface="굴림" charset="-127"/>
              </a:defRPr>
            </a:lvl1pPr>
          </a:lstStyle>
          <a:p>
            <a:pPr>
              <a:defRPr/>
            </a:pPr>
            <a:endParaRPr lang="ko-KR" altLang="en-US"/>
          </a:p>
        </p:txBody>
      </p:sp>
      <p:sp>
        <p:nvSpPr>
          <p:cNvPr id="3" name="날짜 개체 틀 2"/>
          <p:cNvSpPr>
            <a:spLocks noGrp="1"/>
          </p:cNvSpPr>
          <p:nvPr>
            <p:ph type="dt" sz="quarter" idx="1"/>
          </p:nvPr>
        </p:nvSpPr>
        <p:spPr>
          <a:xfrm>
            <a:off x="5797550" y="0"/>
            <a:ext cx="4435475" cy="355600"/>
          </a:xfrm>
          <a:prstGeom prst="rect">
            <a:avLst/>
          </a:prstGeom>
        </p:spPr>
        <p:txBody>
          <a:bodyPr vert="horz" lIns="99048" tIns="49524" rIns="99048" bIns="49524" rtlCol="0"/>
          <a:lstStyle>
            <a:lvl1pPr algn="r" eaLnBrk="1" latinLnBrk="1" hangingPunct="1">
              <a:defRPr sz="1300">
                <a:latin typeface="굴림" charset="-127"/>
                <a:ea typeface="굴림" charset="-127"/>
              </a:defRPr>
            </a:lvl1pPr>
          </a:lstStyle>
          <a:p>
            <a:pPr>
              <a:defRPr/>
            </a:pPr>
            <a:fld id="{83A58FF4-7064-448F-BB1D-F1F005C36DB8}" type="datetimeFigureOut">
              <a:rPr lang="ko-KR" altLang="en-US"/>
              <a:pPr>
                <a:defRPr/>
              </a:pPr>
              <a:t>2018-05-30</a:t>
            </a:fld>
            <a:endParaRPr lang="ko-KR" altLang="en-US"/>
          </a:p>
        </p:txBody>
      </p:sp>
      <p:sp>
        <p:nvSpPr>
          <p:cNvPr id="4" name="바닥글 개체 틀 3"/>
          <p:cNvSpPr>
            <a:spLocks noGrp="1"/>
          </p:cNvSpPr>
          <p:nvPr>
            <p:ph type="ftr" sz="quarter" idx="2"/>
          </p:nvPr>
        </p:nvSpPr>
        <p:spPr>
          <a:xfrm>
            <a:off x="0" y="6742113"/>
            <a:ext cx="4435475" cy="355600"/>
          </a:xfrm>
          <a:prstGeom prst="rect">
            <a:avLst/>
          </a:prstGeom>
        </p:spPr>
        <p:txBody>
          <a:bodyPr vert="horz" lIns="99048" tIns="49524" rIns="99048" bIns="49524" rtlCol="0" anchor="b"/>
          <a:lstStyle>
            <a:lvl1pPr algn="l" eaLnBrk="1" latinLnBrk="1" hangingPunct="1">
              <a:defRPr sz="1300">
                <a:latin typeface="굴림" charset="-127"/>
                <a:ea typeface="굴림" charset="-127"/>
              </a:defRPr>
            </a:lvl1pPr>
          </a:lstStyle>
          <a:p>
            <a:pPr>
              <a:defRPr/>
            </a:pPr>
            <a:endParaRPr lang="ko-KR" altLang="en-US"/>
          </a:p>
        </p:txBody>
      </p:sp>
      <p:sp>
        <p:nvSpPr>
          <p:cNvPr id="5" name="슬라이드 번호 개체 틀 4"/>
          <p:cNvSpPr>
            <a:spLocks noGrp="1"/>
          </p:cNvSpPr>
          <p:nvPr>
            <p:ph type="sldNum" sz="quarter" idx="3"/>
          </p:nvPr>
        </p:nvSpPr>
        <p:spPr>
          <a:xfrm>
            <a:off x="5797550" y="6742113"/>
            <a:ext cx="4435475" cy="355600"/>
          </a:xfrm>
          <a:prstGeom prst="rect">
            <a:avLst/>
          </a:prstGeom>
        </p:spPr>
        <p:txBody>
          <a:bodyPr vert="horz" wrap="square" lIns="99048" tIns="49524" rIns="99048" bIns="49524" numCol="1" anchor="b" anchorCtr="0" compatLnSpc="1">
            <a:prstTxWarp prst="textNoShape">
              <a:avLst/>
            </a:prstTxWarp>
          </a:bodyPr>
          <a:lstStyle>
            <a:lvl1pPr algn="r" eaLnBrk="1" latinLnBrk="1" hangingPunct="1">
              <a:defRPr sz="1300"/>
            </a:lvl1pPr>
          </a:lstStyle>
          <a:p>
            <a:pPr>
              <a:defRPr/>
            </a:pPr>
            <a:fld id="{5670A2D3-2D29-4015-9634-120DE4260661}" type="slidenum">
              <a:rPr lang="ko-KR" altLang="en-US"/>
              <a:pPr>
                <a:defRPr/>
              </a:pPr>
              <a:t>‹#›</a:t>
            </a:fld>
            <a:endParaRPr lang="ko-KR" altLang="en-US"/>
          </a:p>
        </p:txBody>
      </p:sp>
    </p:spTree>
    <p:extLst>
      <p:ext uri="{BB962C8B-B14F-4D97-AF65-F5344CB8AC3E}">
        <p14:creationId xmlns:p14="http://schemas.microsoft.com/office/powerpoint/2010/main" val="15170098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jpe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4435475" cy="355600"/>
          </a:xfrm>
          <a:prstGeom prst="rect">
            <a:avLst/>
          </a:prstGeom>
        </p:spPr>
        <p:txBody>
          <a:bodyPr vert="horz" lIns="99048" tIns="49524" rIns="99048" bIns="49524" rtlCol="0"/>
          <a:lstStyle>
            <a:lvl1pPr algn="l" eaLnBrk="1" fontAlgn="auto" latinLnBrk="1" hangingPunct="1">
              <a:spcBef>
                <a:spcPts val="0"/>
              </a:spcBef>
              <a:spcAft>
                <a:spcPts val="0"/>
              </a:spcAft>
              <a:defRPr kumimoji="0" sz="1300">
                <a:latin typeface="+mn-lt"/>
                <a:ea typeface="+mn-ea"/>
              </a:defRPr>
            </a:lvl1pPr>
          </a:lstStyle>
          <a:p>
            <a:pPr>
              <a:defRPr/>
            </a:pPr>
            <a:endParaRPr lang="ko-KR" altLang="en-US"/>
          </a:p>
        </p:txBody>
      </p:sp>
      <p:sp>
        <p:nvSpPr>
          <p:cNvPr id="3" name="날짜 개체 틀 2"/>
          <p:cNvSpPr>
            <a:spLocks noGrp="1"/>
          </p:cNvSpPr>
          <p:nvPr>
            <p:ph type="dt" idx="1"/>
          </p:nvPr>
        </p:nvSpPr>
        <p:spPr>
          <a:xfrm>
            <a:off x="5797550" y="0"/>
            <a:ext cx="4435475" cy="355600"/>
          </a:xfrm>
          <a:prstGeom prst="rect">
            <a:avLst/>
          </a:prstGeom>
        </p:spPr>
        <p:txBody>
          <a:bodyPr vert="horz" lIns="99048" tIns="49524" rIns="99048" bIns="49524" rtlCol="0"/>
          <a:lstStyle>
            <a:lvl1pPr algn="r" eaLnBrk="1" fontAlgn="auto" latinLnBrk="1" hangingPunct="1">
              <a:spcBef>
                <a:spcPts val="0"/>
              </a:spcBef>
              <a:spcAft>
                <a:spcPts val="0"/>
              </a:spcAft>
              <a:defRPr kumimoji="0" sz="1300">
                <a:latin typeface="+mn-lt"/>
                <a:ea typeface="+mn-ea"/>
              </a:defRPr>
            </a:lvl1pPr>
          </a:lstStyle>
          <a:p>
            <a:pPr>
              <a:defRPr/>
            </a:pPr>
            <a:fld id="{FF235BAF-58D0-47ED-B898-27B16F0C559A}" type="datetimeFigureOut">
              <a:rPr lang="ko-KR" altLang="en-US"/>
              <a:pPr>
                <a:defRPr/>
              </a:pPr>
              <a:t>2018-05-30</a:t>
            </a:fld>
            <a:endParaRPr lang="ko-KR" altLang="en-US"/>
          </a:p>
        </p:txBody>
      </p:sp>
      <p:sp>
        <p:nvSpPr>
          <p:cNvPr id="4" name="슬라이드 이미지 개체 틀 3"/>
          <p:cNvSpPr>
            <a:spLocks noGrp="1" noRot="1" noChangeAspect="1"/>
          </p:cNvSpPr>
          <p:nvPr>
            <p:ph type="sldImg" idx="2"/>
          </p:nvPr>
        </p:nvSpPr>
        <p:spPr>
          <a:xfrm>
            <a:off x="3341688" y="531813"/>
            <a:ext cx="3551237" cy="2662237"/>
          </a:xfrm>
          <a:prstGeom prst="rect">
            <a:avLst/>
          </a:prstGeom>
          <a:noFill/>
          <a:ln w="12700">
            <a:solidFill>
              <a:prstClr val="black"/>
            </a:solidFill>
          </a:ln>
        </p:spPr>
        <p:txBody>
          <a:bodyPr vert="horz" lIns="99048" tIns="49524" rIns="99048" bIns="49524" rtlCol="0" anchor="ctr"/>
          <a:lstStyle/>
          <a:p>
            <a:pPr lvl="0"/>
            <a:endParaRPr lang="ko-KR" altLang="en-US" noProof="0"/>
          </a:p>
        </p:txBody>
      </p:sp>
      <p:sp>
        <p:nvSpPr>
          <p:cNvPr id="5" name="슬라이드 노트 개체 틀 4"/>
          <p:cNvSpPr>
            <a:spLocks noGrp="1"/>
          </p:cNvSpPr>
          <p:nvPr>
            <p:ph type="body" sz="quarter" idx="3"/>
          </p:nvPr>
        </p:nvSpPr>
        <p:spPr>
          <a:xfrm>
            <a:off x="1023938" y="3371850"/>
            <a:ext cx="8186737" cy="3195638"/>
          </a:xfrm>
          <a:prstGeom prst="rect">
            <a:avLst/>
          </a:prstGeom>
        </p:spPr>
        <p:txBody>
          <a:bodyPr vert="horz" lIns="99048" tIns="49524" rIns="99048" bIns="49524" rtlCol="0">
            <a:normAutofit/>
          </a:bodyPr>
          <a:lstStyle/>
          <a:p>
            <a:pPr lvl="0"/>
            <a:r>
              <a:rPr lang="ko-KR" altLang="en-US" noProof="0" smtClean="0"/>
              <a:t>마스터 텍스트 스타일을 편집합니다</a:t>
            </a:r>
          </a:p>
          <a:p>
            <a:pPr lvl="1"/>
            <a:r>
              <a:rPr lang="ko-KR" altLang="en-US" noProof="0" smtClean="0"/>
              <a:t>둘째 수준</a:t>
            </a:r>
          </a:p>
          <a:p>
            <a:pPr lvl="2"/>
            <a:r>
              <a:rPr lang="ko-KR" altLang="en-US" noProof="0" smtClean="0"/>
              <a:t>셋째 수준</a:t>
            </a:r>
          </a:p>
          <a:p>
            <a:pPr lvl="3"/>
            <a:r>
              <a:rPr lang="ko-KR" altLang="en-US" noProof="0" smtClean="0"/>
              <a:t>넷째 수준</a:t>
            </a:r>
          </a:p>
          <a:p>
            <a:pPr lvl="4"/>
            <a:r>
              <a:rPr lang="ko-KR" altLang="en-US" noProof="0" smtClean="0"/>
              <a:t>다섯째 수준</a:t>
            </a:r>
            <a:endParaRPr lang="ko-KR" altLang="en-US" noProof="0"/>
          </a:p>
        </p:txBody>
      </p:sp>
      <p:sp>
        <p:nvSpPr>
          <p:cNvPr id="6" name="바닥글 개체 틀 5"/>
          <p:cNvSpPr>
            <a:spLocks noGrp="1"/>
          </p:cNvSpPr>
          <p:nvPr>
            <p:ph type="ftr" sz="quarter" idx="4"/>
          </p:nvPr>
        </p:nvSpPr>
        <p:spPr>
          <a:xfrm>
            <a:off x="0" y="6742113"/>
            <a:ext cx="4435475" cy="355600"/>
          </a:xfrm>
          <a:prstGeom prst="rect">
            <a:avLst/>
          </a:prstGeom>
        </p:spPr>
        <p:txBody>
          <a:bodyPr vert="horz" lIns="99048" tIns="49524" rIns="99048" bIns="49524" rtlCol="0" anchor="b"/>
          <a:lstStyle>
            <a:lvl1pPr algn="l" eaLnBrk="1" fontAlgn="auto" latinLnBrk="1" hangingPunct="1">
              <a:spcBef>
                <a:spcPts val="0"/>
              </a:spcBef>
              <a:spcAft>
                <a:spcPts val="0"/>
              </a:spcAft>
              <a:defRPr kumimoji="0" sz="1300">
                <a:latin typeface="+mn-lt"/>
                <a:ea typeface="+mn-ea"/>
              </a:defRPr>
            </a:lvl1pPr>
          </a:lstStyle>
          <a:p>
            <a:pPr>
              <a:defRPr/>
            </a:pPr>
            <a:endParaRPr lang="ko-KR" altLang="en-US"/>
          </a:p>
        </p:txBody>
      </p:sp>
      <p:sp>
        <p:nvSpPr>
          <p:cNvPr id="7" name="슬라이드 번호 개체 틀 6"/>
          <p:cNvSpPr>
            <a:spLocks noGrp="1"/>
          </p:cNvSpPr>
          <p:nvPr>
            <p:ph type="sldNum" sz="quarter" idx="5"/>
          </p:nvPr>
        </p:nvSpPr>
        <p:spPr>
          <a:xfrm>
            <a:off x="5797550" y="6742113"/>
            <a:ext cx="4435475" cy="355600"/>
          </a:xfrm>
          <a:prstGeom prst="rect">
            <a:avLst/>
          </a:prstGeom>
        </p:spPr>
        <p:txBody>
          <a:bodyPr vert="horz" wrap="square" lIns="99048" tIns="49524" rIns="99048" bIns="49524" numCol="1" anchor="b" anchorCtr="0" compatLnSpc="1">
            <a:prstTxWarp prst="textNoShape">
              <a:avLst/>
            </a:prstTxWarp>
          </a:bodyPr>
          <a:lstStyle>
            <a:lvl1pPr algn="r" eaLnBrk="1" latinLnBrk="1" hangingPunct="1">
              <a:defRPr kumimoji="0" sz="1300">
                <a:latin typeface="맑은 고딕" panose="020B0503020000020004" pitchFamily="50" charset="-127"/>
                <a:ea typeface="맑은 고딕" panose="020B0503020000020004" pitchFamily="50" charset="-127"/>
              </a:defRPr>
            </a:lvl1pPr>
          </a:lstStyle>
          <a:p>
            <a:pPr>
              <a:defRPr/>
            </a:pPr>
            <a:fld id="{D6359FB2-2CF1-4808-8E5F-6F2784C642B3}" type="slidenum">
              <a:rPr lang="ko-KR" altLang="en-US"/>
              <a:pPr>
                <a:defRPr/>
              </a:pPr>
              <a:t>‹#›</a:t>
            </a:fld>
            <a:endParaRPr lang="ko-KR" altLang="en-US"/>
          </a:p>
        </p:txBody>
      </p:sp>
    </p:spTree>
    <p:extLst>
      <p:ext uri="{BB962C8B-B14F-4D97-AF65-F5344CB8AC3E}">
        <p14:creationId xmlns:p14="http://schemas.microsoft.com/office/powerpoint/2010/main" val="1660930133"/>
      </p:ext>
    </p:extLst>
  </p:cSld>
  <p:clrMap bg1="lt1" tx1="dk1" bg2="lt2" tx2="dk2" accent1="accent1" accent2="accent2" accent3="accent3" accent4="accent4" accent5="accent5" accent6="accent6" hlink="hlink" folHlink="folHlink"/>
  <p:notesStyle>
    <a:lvl1pPr algn="l" rtl="0" eaLnBrk="0" fontAlgn="base" latinLnBrk="1" hangingPunct="0">
      <a:spcBef>
        <a:spcPct val="30000"/>
      </a:spcBef>
      <a:spcAft>
        <a:spcPct val="0"/>
      </a:spcAft>
      <a:defRPr sz="1200" kern="1200">
        <a:solidFill>
          <a:schemeClr val="tx1"/>
        </a:solidFill>
        <a:latin typeface="+mn-lt"/>
        <a:ea typeface="+mn-ea"/>
        <a:cs typeface="+mn-cs"/>
      </a:defRPr>
    </a:lvl1pPr>
    <a:lvl2pPr marL="457200" algn="l" rtl="0" eaLnBrk="0" fontAlgn="base" latinLnBrk="1" hangingPunct="0">
      <a:spcBef>
        <a:spcPct val="30000"/>
      </a:spcBef>
      <a:spcAft>
        <a:spcPct val="0"/>
      </a:spcAft>
      <a:defRPr sz="1200" kern="1200">
        <a:solidFill>
          <a:schemeClr val="tx1"/>
        </a:solidFill>
        <a:latin typeface="+mn-lt"/>
        <a:ea typeface="+mn-ea"/>
        <a:cs typeface="+mn-cs"/>
      </a:defRPr>
    </a:lvl2pPr>
    <a:lvl3pPr marL="914400" algn="l" rtl="0" eaLnBrk="0" fontAlgn="base" latinLnBrk="1" hangingPunct="0">
      <a:spcBef>
        <a:spcPct val="30000"/>
      </a:spcBef>
      <a:spcAft>
        <a:spcPct val="0"/>
      </a:spcAft>
      <a:defRPr sz="1200" kern="1200">
        <a:solidFill>
          <a:schemeClr val="tx1"/>
        </a:solidFill>
        <a:latin typeface="+mn-lt"/>
        <a:ea typeface="+mn-ea"/>
        <a:cs typeface="+mn-cs"/>
      </a:defRPr>
    </a:lvl3pPr>
    <a:lvl4pPr marL="1371600" algn="l" rtl="0" eaLnBrk="0" fontAlgn="base" latinLnBrk="1" hangingPunct="0">
      <a:spcBef>
        <a:spcPct val="30000"/>
      </a:spcBef>
      <a:spcAft>
        <a:spcPct val="0"/>
      </a:spcAft>
      <a:defRPr sz="1200" kern="1200">
        <a:solidFill>
          <a:schemeClr val="tx1"/>
        </a:solidFill>
        <a:latin typeface="+mn-lt"/>
        <a:ea typeface="+mn-ea"/>
        <a:cs typeface="+mn-cs"/>
      </a:defRPr>
    </a:lvl4pPr>
    <a:lvl5pPr marL="1828800" algn="l" rtl="0" eaLnBrk="0" fontAlgn="base" latinLnBrk="1" hangingPunct="0">
      <a:spcBef>
        <a:spcPct val="30000"/>
      </a:spcBef>
      <a:spcAft>
        <a:spcPct val="0"/>
      </a:spcAft>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9"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14340"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5FBDAF34-FF39-4B69-8230-3A1273D61B5F}" type="slidenum">
              <a:rPr kumimoji="0" lang="ko-KR" altLang="en-US">
                <a:latin typeface="맑은 고딕" panose="020B0503020000020004" pitchFamily="50" charset="-127"/>
                <a:ea typeface="맑은 고딕" panose="020B0503020000020004" pitchFamily="50" charset="-127"/>
              </a:rPr>
              <a:pPr/>
              <a:t>1</a:t>
            </a:fld>
            <a:endParaRPr kumimoji="0" lang="ko-KR" altLang="en-US">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2829038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29700"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DE4AA1EB-9392-4B16-B4A6-4692920A9DF7}" type="slidenum">
              <a:rPr kumimoji="0" lang="ko-KR" altLang="en-US" smtClean="0">
                <a:latin typeface="맑은 고딕" panose="020B0503020000020004" pitchFamily="50" charset="-127"/>
                <a:ea typeface="맑은 고딕" panose="020B0503020000020004" pitchFamily="50" charset="-127"/>
              </a:rPr>
              <a:pPr/>
              <a:t>18</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878084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7172"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93C8DDCB-0B8C-49FA-A660-743240F23B26}" type="slidenum">
              <a:rPr kumimoji="0" lang="ko-KR" altLang="en-US" smtClean="0">
                <a:latin typeface="맑은 고딕" panose="020B0503020000020004" pitchFamily="50" charset="-127"/>
                <a:ea typeface="맑은 고딕" panose="020B0503020000020004" pitchFamily="50" charset="-127"/>
              </a:rPr>
              <a:pPr/>
              <a:t>2</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682368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267"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11268"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41045A53-47A0-439C-972D-32674D967DEA}" type="slidenum">
              <a:rPr kumimoji="0" lang="ko-KR" altLang="en-US" smtClean="0">
                <a:latin typeface="맑은 고딕" panose="020B0503020000020004" pitchFamily="50" charset="-127"/>
                <a:ea typeface="맑은 고딕" panose="020B0503020000020004" pitchFamily="50" charset="-127"/>
              </a:rPr>
              <a:pPr/>
              <a:t>5</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2669610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pPr>
              <a:defRPr/>
            </a:pPr>
            <a:fld id="{D6359FB2-2CF1-4808-8E5F-6F2784C642B3}" type="slidenum">
              <a:rPr lang="ko-KR" altLang="en-US" smtClean="0"/>
              <a:pPr>
                <a:defRPr/>
              </a:pPr>
              <a:t>6</a:t>
            </a:fld>
            <a:endParaRPr lang="ko-KR" altLang="en-US"/>
          </a:p>
        </p:txBody>
      </p:sp>
    </p:spTree>
    <p:extLst>
      <p:ext uri="{BB962C8B-B14F-4D97-AF65-F5344CB8AC3E}">
        <p14:creationId xmlns:p14="http://schemas.microsoft.com/office/powerpoint/2010/main" val="2382219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15364"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3801C188-5005-473E-B7BD-D3C121D452BD}" type="slidenum">
              <a:rPr kumimoji="0" lang="ko-KR" altLang="en-US" smtClean="0">
                <a:latin typeface="맑은 고딕" panose="020B0503020000020004" pitchFamily="50" charset="-127"/>
                <a:ea typeface="맑은 고딕" panose="020B0503020000020004" pitchFamily="50" charset="-127"/>
              </a:rPr>
              <a:pPr/>
              <a:t>9</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4067423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pPr>
              <a:defRPr/>
            </a:pPr>
            <a:fld id="{D6359FB2-2CF1-4808-8E5F-6F2784C642B3}" type="slidenum">
              <a:rPr lang="ko-KR" altLang="en-US" smtClean="0"/>
              <a:pPr>
                <a:defRPr/>
              </a:pPr>
              <a:t>11</a:t>
            </a:fld>
            <a:endParaRPr lang="ko-KR" altLang="en-US"/>
          </a:p>
        </p:txBody>
      </p:sp>
    </p:spTree>
    <p:extLst>
      <p:ext uri="{BB962C8B-B14F-4D97-AF65-F5344CB8AC3E}">
        <p14:creationId xmlns:p14="http://schemas.microsoft.com/office/powerpoint/2010/main" val="26113945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1507"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21508"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7E0CBE12-3E60-48E9-AD14-E1BCB101E8D2}" type="slidenum">
              <a:rPr kumimoji="0" lang="ko-KR" altLang="en-US" smtClean="0">
                <a:latin typeface="맑은 고딕" panose="020B0503020000020004" pitchFamily="50" charset="-127"/>
                <a:ea typeface="맑은 고딕" panose="020B0503020000020004" pitchFamily="50" charset="-127"/>
              </a:rPr>
              <a:pPr/>
              <a:t>13</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2601876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3555"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23556"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4EC4CDE3-AAF7-4587-ADE5-69B096CE93F5}" type="slidenum">
              <a:rPr kumimoji="0" lang="ko-KR" altLang="en-US" smtClean="0">
                <a:latin typeface="맑은 고딕" panose="020B0503020000020004" pitchFamily="50" charset="-127"/>
                <a:ea typeface="맑은 고딕" panose="020B0503020000020004" pitchFamily="50" charset="-127"/>
              </a:rPr>
              <a:pPr/>
              <a:t>14</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12139937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슬라이드 이미지 개체 틀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슬라이드 노트 개체 틀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ko-KR" altLang="en-US" smtClean="0"/>
          </a:p>
        </p:txBody>
      </p:sp>
      <p:sp>
        <p:nvSpPr>
          <p:cNvPr id="27652" name="슬라이드 번호 개체 틀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굴림" panose="020B0600000101010101" pitchFamily="50" charset="-127"/>
                <a:ea typeface="굴림" panose="020B0600000101010101" pitchFamily="50" charset="-127"/>
              </a:defRPr>
            </a:lvl1pPr>
            <a:lvl2pPr marL="742950" indent="-285750">
              <a:defRPr kumimoji="1">
                <a:solidFill>
                  <a:schemeClr val="tx1"/>
                </a:solidFill>
                <a:latin typeface="굴림" panose="020B0600000101010101" pitchFamily="50" charset="-127"/>
                <a:ea typeface="굴림" panose="020B0600000101010101" pitchFamily="50" charset="-127"/>
              </a:defRPr>
            </a:lvl2pPr>
            <a:lvl3pPr marL="1143000" indent="-228600">
              <a:defRPr kumimoji="1">
                <a:solidFill>
                  <a:schemeClr val="tx1"/>
                </a:solidFill>
                <a:latin typeface="굴림" panose="020B0600000101010101" pitchFamily="50" charset="-127"/>
                <a:ea typeface="굴림" panose="020B0600000101010101" pitchFamily="50" charset="-127"/>
              </a:defRPr>
            </a:lvl3pPr>
            <a:lvl4pPr marL="1600200" indent="-228600">
              <a:defRPr kumimoji="1">
                <a:solidFill>
                  <a:schemeClr val="tx1"/>
                </a:solidFill>
                <a:latin typeface="굴림" panose="020B0600000101010101" pitchFamily="50" charset="-127"/>
                <a:ea typeface="굴림" panose="020B0600000101010101" pitchFamily="50" charset="-127"/>
              </a:defRPr>
            </a:lvl4pPr>
            <a:lvl5pPr marL="2057400" indent="-228600">
              <a:defRPr kumimoji="1">
                <a:solidFill>
                  <a:schemeClr val="tx1"/>
                </a:solidFill>
                <a:latin typeface="굴림" panose="020B0600000101010101" pitchFamily="50" charset="-127"/>
                <a:ea typeface="굴림" panose="020B0600000101010101" pitchFamily="50" charset="-127"/>
              </a:defRPr>
            </a:lvl5pPr>
            <a:lvl6pPr marL="25146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6pPr>
            <a:lvl7pPr marL="29718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7pPr>
            <a:lvl8pPr marL="34290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8pPr>
            <a:lvl9pPr marL="3886200" indent="-228600" eaLnBrk="0" fontAlgn="base" hangingPunct="0">
              <a:spcBef>
                <a:spcPct val="0"/>
              </a:spcBef>
              <a:spcAft>
                <a:spcPct val="0"/>
              </a:spcAft>
              <a:defRPr kumimoji="1">
                <a:solidFill>
                  <a:schemeClr val="tx1"/>
                </a:solidFill>
                <a:latin typeface="굴림" panose="020B0600000101010101" pitchFamily="50" charset="-127"/>
                <a:ea typeface="굴림" panose="020B0600000101010101" pitchFamily="50" charset="-127"/>
              </a:defRPr>
            </a:lvl9pPr>
          </a:lstStyle>
          <a:p>
            <a:fld id="{47461C10-B68D-48B8-97B7-D94011E940F1}" type="slidenum">
              <a:rPr kumimoji="0" lang="ko-KR" altLang="en-US" smtClean="0">
                <a:latin typeface="맑은 고딕" panose="020B0503020000020004" pitchFamily="50" charset="-127"/>
                <a:ea typeface="맑은 고딕" panose="020B0503020000020004" pitchFamily="50" charset="-127"/>
              </a:rPr>
              <a:pPr/>
              <a:t>17</a:t>
            </a:fld>
            <a:endParaRPr kumimoji="0" lang="ko-KR" altLang="en-US" smtClean="0">
              <a:latin typeface="맑은 고딕" panose="020B0503020000020004" pitchFamily="50" charset="-127"/>
              <a:ea typeface="맑은 고딕" panose="020B0503020000020004" pitchFamily="50" charset="-127"/>
            </a:endParaRPr>
          </a:p>
        </p:txBody>
      </p:sp>
    </p:spTree>
    <p:extLst>
      <p:ext uri="{BB962C8B-B14F-4D97-AF65-F5344CB8AC3E}">
        <p14:creationId xmlns:p14="http://schemas.microsoft.com/office/powerpoint/2010/main" val="3370800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sp>
        <p:nvSpPr>
          <p:cNvPr id="7" name="제목 1"/>
          <p:cNvSpPr>
            <a:spLocks noGrp="1"/>
          </p:cNvSpPr>
          <p:nvPr>
            <p:ph type="ctrTitle"/>
          </p:nvPr>
        </p:nvSpPr>
        <p:spPr>
          <a:xfrm>
            <a:off x="685800" y="1101719"/>
            <a:ext cx="7772400" cy="1470025"/>
          </a:xfrm>
        </p:spPr>
        <p:txBody>
          <a:bodyPr>
            <a:normAutofit/>
          </a:bodyPr>
          <a:lstStyle>
            <a:lvl1pPr>
              <a:defRPr sz="3200">
                <a:latin typeface="Constantia" pitchFamily="18" charset="0"/>
              </a:defRPr>
            </a:lvl1pPr>
          </a:lstStyle>
          <a:p>
            <a:r>
              <a:rPr lang="ko-KR" altLang="en-US" dirty="0" smtClean="0"/>
              <a:t>마스터 제목 스타일 편집</a:t>
            </a:r>
            <a:endParaRPr lang="ko-KR" altLang="en-US" dirty="0"/>
          </a:p>
        </p:txBody>
      </p:sp>
      <p:sp>
        <p:nvSpPr>
          <p:cNvPr id="8" name="부제목 2"/>
          <p:cNvSpPr>
            <a:spLocks noGrp="1"/>
          </p:cNvSpPr>
          <p:nvPr>
            <p:ph type="subTitle" idx="1"/>
          </p:nvPr>
        </p:nvSpPr>
        <p:spPr>
          <a:xfrm>
            <a:off x="997838" y="2786058"/>
            <a:ext cx="7203960" cy="3357586"/>
          </a:xfrm>
        </p:spPr>
        <p:txBody>
          <a:bodyPr>
            <a:normAutofit/>
          </a:bodyPr>
          <a:lstStyle>
            <a:lvl1pPr marL="0" indent="0" algn="ctr">
              <a:buNone/>
              <a:defRPr sz="2000">
                <a:solidFill>
                  <a:schemeClr val="tx1">
                    <a:tint val="75000"/>
                  </a:schemeClr>
                </a:solidFill>
                <a:latin typeface="Century Gothic"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dirty="0" smtClean="0"/>
              <a:t>마스터 부제목 스타일 편집</a:t>
            </a:r>
            <a:endParaRPr lang="ko-KR" altLang="en-US" dirty="0"/>
          </a:p>
        </p:txBody>
      </p:sp>
      <p:sp>
        <p:nvSpPr>
          <p:cNvPr id="4" name="날짜 개체 틀 3"/>
          <p:cNvSpPr>
            <a:spLocks noGrp="1"/>
          </p:cNvSpPr>
          <p:nvPr>
            <p:ph type="dt" sz="half" idx="10"/>
          </p:nvPr>
        </p:nvSpPr>
        <p:spPr/>
        <p:txBody>
          <a:bodyPr/>
          <a:lstStyle>
            <a:lvl1pPr>
              <a:defRPr/>
            </a:lvl1pPr>
          </a:lstStyle>
          <a:p>
            <a:pPr>
              <a:defRPr/>
            </a:pPr>
            <a:fld id="{9F354BB0-85B2-43C5-8862-7830876F5FC4}" type="datetime1">
              <a:rPr lang="ko-KR" altLang="en-US" smtClean="0"/>
              <a:t>2018-05-30</a:t>
            </a:fld>
            <a:endParaRPr lang="ko-KR" altLang="en-US"/>
          </a:p>
        </p:txBody>
      </p:sp>
      <p:sp>
        <p:nvSpPr>
          <p:cNvPr id="5" name="바닥글 개체 틀 4"/>
          <p:cNvSpPr>
            <a:spLocks noGrp="1"/>
          </p:cNvSpPr>
          <p:nvPr>
            <p:ph type="ftr" sz="quarter" idx="11"/>
          </p:nvPr>
        </p:nvSpPr>
        <p:spPr/>
        <p:txBody>
          <a:bodyPr/>
          <a:lstStyle>
            <a:lvl1pPr>
              <a:defRPr/>
            </a:lvl1pPr>
          </a:lstStyle>
          <a:p>
            <a:pPr>
              <a:defRPr/>
            </a:pPr>
            <a:r>
              <a:rPr lang="en-US" altLang="ko-KR" smtClean="0"/>
              <a:t>RUBIS</a:t>
            </a:r>
            <a:endParaRPr lang="ko-KR" altLang="en-US"/>
          </a:p>
        </p:txBody>
      </p:sp>
      <p:sp>
        <p:nvSpPr>
          <p:cNvPr id="6" name="슬라이드 번호 개체 틀 5"/>
          <p:cNvSpPr>
            <a:spLocks noGrp="1"/>
          </p:cNvSpPr>
          <p:nvPr>
            <p:ph type="sldNum" sz="quarter" idx="12"/>
          </p:nvPr>
        </p:nvSpPr>
        <p:spPr/>
        <p:txBody>
          <a:bodyPr/>
          <a:lstStyle>
            <a:lvl1pPr>
              <a:defRPr/>
            </a:lvl1pPr>
          </a:lstStyle>
          <a:p>
            <a:pPr>
              <a:defRPr/>
            </a:pPr>
            <a:fld id="{594E959F-13E8-4A7B-BFA4-1D886DA5BD83}" type="slidenum">
              <a:rPr lang="ko-KR" altLang="en-US"/>
              <a:pPr>
                <a:defRPr/>
              </a:pPr>
              <a:t>‹#›</a:t>
            </a:fld>
            <a:endParaRPr lang="ko-KR" altLang="en-US"/>
          </a:p>
        </p:txBody>
      </p:sp>
    </p:spTree>
    <p:extLst>
      <p:ext uri="{BB962C8B-B14F-4D97-AF65-F5344CB8AC3E}">
        <p14:creationId xmlns:p14="http://schemas.microsoft.com/office/powerpoint/2010/main" val="2827162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cxnSp>
        <p:nvCxnSpPr>
          <p:cNvPr id="4" name="직선 연결선 3"/>
          <p:cNvCxnSpPr/>
          <p:nvPr userDrawn="1"/>
        </p:nvCxnSpPr>
        <p:spPr>
          <a:xfrm>
            <a:off x="442890" y="1249010"/>
            <a:ext cx="8272514" cy="1588"/>
          </a:xfrm>
          <a:prstGeom prst="line">
            <a:avLst/>
          </a:prstGeom>
          <a:ln w="101600">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제목 1"/>
          <p:cNvSpPr>
            <a:spLocks noGrp="1"/>
          </p:cNvSpPr>
          <p:nvPr>
            <p:ph type="title"/>
          </p:nvPr>
        </p:nvSpPr>
        <p:spPr>
          <a:xfrm>
            <a:off x="457200" y="274638"/>
            <a:ext cx="8229600" cy="1011222"/>
          </a:xfrm>
        </p:spPr>
        <p:txBody>
          <a:bodyPr>
            <a:normAutofit/>
          </a:bodyPr>
          <a:lstStyle>
            <a:lvl1pPr algn="l">
              <a:defRPr sz="3500">
                <a:latin typeface="Constantia" pitchFamily="18" charset="0"/>
              </a:defRPr>
            </a:lvl1pPr>
          </a:lstStyle>
          <a:p>
            <a:r>
              <a:rPr lang="ko-KR" altLang="en-US" dirty="0" smtClean="0"/>
              <a:t>마스터 제목 스타일 편집</a:t>
            </a:r>
            <a:endParaRPr lang="ko-KR" altLang="en-US" dirty="0"/>
          </a:p>
        </p:txBody>
      </p:sp>
      <p:sp>
        <p:nvSpPr>
          <p:cNvPr id="9" name="내용 개체 틀 2"/>
          <p:cNvSpPr>
            <a:spLocks noGrp="1"/>
          </p:cNvSpPr>
          <p:nvPr>
            <p:ph idx="1"/>
          </p:nvPr>
        </p:nvSpPr>
        <p:spPr>
          <a:xfrm>
            <a:off x="457200" y="1428736"/>
            <a:ext cx="8229600" cy="4786346"/>
          </a:xfrm>
        </p:spPr>
        <p:txBody>
          <a:bodyPr/>
          <a:lstStyle>
            <a:lvl1pPr>
              <a:buFont typeface="Wingdings" pitchFamily="2" charset="2"/>
              <a:buChar char="§"/>
              <a:defRPr sz="2400">
                <a:solidFill>
                  <a:schemeClr val="tx1"/>
                </a:solidFill>
                <a:latin typeface="맑은 고딕" pitchFamily="50" charset="-127"/>
                <a:ea typeface="맑은 고딕" pitchFamily="50" charset="-127"/>
              </a:defRPr>
            </a:lvl1pPr>
            <a:lvl2pPr>
              <a:defRPr sz="2000">
                <a:latin typeface="맑은 고딕" pitchFamily="50" charset="-127"/>
                <a:ea typeface="맑은 고딕" pitchFamily="50" charset="-127"/>
              </a:defRPr>
            </a:lvl2pPr>
            <a:lvl3pPr>
              <a:defRPr sz="2000">
                <a:latin typeface="맑은 고딕" pitchFamily="50" charset="-127"/>
                <a:ea typeface="맑은 고딕" pitchFamily="50" charset="-127"/>
              </a:defRPr>
            </a:lvl3pPr>
            <a:lvl4pPr>
              <a:defRPr sz="2000">
                <a:latin typeface="맑은 고딕" pitchFamily="50" charset="-127"/>
                <a:ea typeface="맑은 고딕" pitchFamily="50" charset="-127"/>
              </a:defRPr>
            </a:lvl4pPr>
            <a:lvl5pPr>
              <a:defRPr sz="2000">
                <a:latin typeface="맑은 고딕" pitchFamily="50" charset="-127"/>
                <a:ea typeface="맑은 고딕" pitchFamily="50" charset="-127"/>
              </a:defRPr>
            </a:lvl5pPr>
          </a:lstStyle>
          <a:p>
            <a:pPr lvl="0"/>
            <a:r>
              <a:rPr lang="ko-KR" altLang="en-US" dirty="0" smtClean="0"/>
              <a:t>마스터 텍스트 스타일을 편집합니다</a:t>
            </a:r>
          </a:p>
          <a:p>
            <a:pPr lvl="1"/>
            <a:r>
              <a:rPr lang="ko-KR" altLang="en-US" dirty="0" smtClean="0"/>
              <a:t>둘째 수준</a:t>
            </a:r>
          </a:p>
          <a:p>
            <a:pPr lvl="2"/>
            <a:r>
              <a:rPr lang="ko-KR" altLang="en-US" dirty="0" smtClean="0"/>
              <a:t>셋째 수준</a:t>
            </a:r>
          </a:p>
          <a:p>
            <a:pPr lvl="3"/>
            <a:r>
              <a:rPr lang="ko-KR" altLang="en-US" dirty="0" smtClean="0"/>
              <a:t>넷째 수준</a:t>
            </a:r>
          </a:p>
          <a:p>
            <a:pPr lvl="4"/>
            <a:r>
              <a:rPr lang="ko-KR" altLang="en-US" dirty="0" smtClean="0"/>
              <a:t>다섯째 수준</a:t>
            </a:r>
            <a:endParaRPr lang="ko-KR" altLang="en-US" dirty="0"/>
          </a:p>
        </p:txBody>
      </p:sp>
      <p:sp>
        <p:nvSpPr>
          <p:cNvPr id="5" name="날짜 개체 틀 3"/>
          <p:cNvSpPr>
            <a:spLocks noGrp="1"/>
          </p:cNvSpPr>
          <p:nvPr>
            <p:ph type="dt" sz="half" idx="10"/>
          </p:nvPr>
        </p:nvSpPr>
        <p:spPr/>
        <p:txBody>
          <a:bodyPr/>
          <a:lstStyle>
            <a:lvl1pPr>
              <a:defRPr/>
            </a:lvl1pPr>
          </a:lstStyle>
          <a:p>
            <a:pPr>
              <a:defRPr/>
            </a:pPr>
            <a:fld id="{9FFA3C3F-2F7C-462A-AAAB-1DC0241358A7}" type="datetime1">
              <a:rPr lang="ko-KR" altLang="en-US" smtClean="0"/>
              <a:t>2018-05-30</a:t>
            </a:fld>
            <a:endParaRPr lang="ko-KR" altLang="en-US"/>
          </a:p>
        </p:txBody>
      </p:sp>
      <p:sp>
        <p:nvSpPr>
          <p:cNvPr id="6" name="바닥글 개체 틀 4"/>
          <p:cNvSpPr>
            <a:spLocks noGrp="1"/>
          </p:cNvSpPr>
          <p:nvPr>
            <p:ph type="ftr" sz="quarter" idx="11"/>
          </p:nvPr>
        </p:nvSpPr>
        <p:spPr/>
        <p:txBody>
          <a:bodyPr/>
          <a:lstStyle>
            <a:lvl1pPr>
              <a:defRPr/>
            </a:lvl1pPr>
          </a:lstStyle>
          <a:p>
            <a:pPr>
              <a:defRPr/>
            </a:pPr>
            <a:r>
              <a:rPr lang="en-US" altLang="ko-KR" smtClean="0"/>
              <a:t>RUBIS</a:t>
            </a:r>
            <a:endParaRPr lang="ko-KR" altLang="en-US"/>
          </a:p>
        </p:txBody>
      </p:sp>
      <p:sp>
        <p:nvSpPr>
          <p:cNvPr id="7" name="슬라이드 번호 개체 틀 5"/>
          <p:cNvSpPr>
            <a:spLocks noGrp="1"/>
          </p:cNvSpPr>
          <p:nvPr>
            <p:ph type="sldNum" sz="quarter" idx="12"/>
          </p:nvPr>
        </p:nvSpPr>
        <p:spPr/>
        <p:txBody>
          <a:bodyPr/>
          <a:lstStyle>
            <a:lvl1pPr>
              <a:defRPr/>
            </a:lvl1pPr>
          </a:lstStyle>
          <a:p>
            <a:pPr>
              <a:defRPr/>
            </a:pPr>
            <a:fld id="{D90BC0B4-61A0-489F-92D1-5F357FAC7853}" type="slidenum">
              <a:rPr lang="ko-KR" altLang="en-US"/>
              <a:pPr>
                <a:defRPr/>
              </a:pPr>
              <a:t>‹#›</a:t>
            </a:fld>
            <a:endParaRPr lang="ko-KR" altLang="en-US"/>
          </a:p>
        </p:txBody>
      </p:sp>
    </p:spTree>
    <p:extLst>
      <p:ext uri="{BB962C8B-B14F-4D97-AF65-F5344CB8AC3E}">
        <p14:creationId xmlns:p14="http://schemas.microsoft.com/office/powerpoint/2010/main" val="255936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8244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제목 개체 틀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ko-KR" altLang="en-US" smtClean="0"/>
              <a:t>마스터 제목 스타일 편집</a:t>
            </a:r>
          </a:p>
        </p:txBody>
      </p:sp>
      <p:sp>
        <p:nvSpPr>
          <p:cNvPr id="1027" name="텍스트 개체 틀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p>
        </p:txBody>
      </p:sp>
      <p:sp>
        <p:nvSpPr>
          <p:cNvPr id="4" name="날짜 개체 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fontAlgn="auto" latinLnBrk="1" hangingPunct="1">
              <a:spcBef>
                <a:spcPts val="0"/>
              </a:spcBef>
              <a:spcAft>
                <a:spcPts val="0"/>
              </a:spcAft>
              <a:defRPr kumimoji="0" sz="1200">
                <a:solidFill>
                  <a:schemeClr val="tx1">
                    <a:tint val="75000"/>
                  </a:schemeClr>
                </a:solidFill>
                <a:latin typeface="+mn-lt"/>
                <a:ea typeface="+mn-ea"/>
              </a:defRPr>
            </a:lvl1pPr>
          </a:lstStyle>
          <a:p>
            <a:pPr>
              <a:defRPr/>
            </a:pPr>
            <a:fld id="{D00F8F93-6CB8-477B-BC10-F94F18A9B106}" type="datetime1">
              <a:rPr lang="ko-KR" altLang="en-US" smtClean="0"/>
              <a:t>2018-05-30</a:t>
            </a:fld>
            <a:endParaRPr lang="ko-KR" altLang="en-US"/>
          </a:p>
        </p:txBody>
      </p:sp>
      <p:sp>
        <p:nvSpPr>
          <p:cNvPr id="5" name="바닥글 개체 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fontAlgn="auto" latinLnBrk="1" hangingPunct="1">
              <a:spcBef>
                <a:spcPts val="0"/>
              </a:spcBef>
              <a:spcAft>
                <a:spcPts val="0"/>
              </a:spcAft>
              <a:defRPr kumimoji="0" sz="1200">
                <a:solidFill>
                  <a:schemeClr val="tx1">
                    <a:tint val="75000"/>
                  </a:schemeClr>
                </a:solidFill>
                <a:latin typeface="+mn-lt"/>
                <a:ea typeface="+mn-ea"/>
              </a:defRPr>
            </a:lvl1pPr>
          </a:lstStyle>
          <a:p>
            <a:pPr>
              <a:defRPr/>
            </a:pPr>
            <a:r>
              <a:rPr lang="en-US" altLang="ko-KR" smtClean="0"/>
              <a:t>RUBIS</a:t>
            </a:r>
            <a:endParaRPr lang="ko-KR" altLang="en-US"/>
          </a:p>
        </p:txBody>
      </p:sp>
      <p:sp>
        <p:nvSpPr>
          <p:cNvPr id="6" name="슬라이드 번호 개체 틀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latinLnBrk="1" hangingPunct="1">
              <a:defRPr kumimoji="0" sz="1200">
                <a:solidFill>
                  <a:srgbClr val="898989"/>
                </a:solidFill>
                <a:latin typeface="맑은 고딕" panose="020B0503020000020004" pitchFamily="50" charset="-127"/>
                <a:ea typeface="맑은 고딕" panose="020B0503020000020004" pitchFamily="50" charset="-127"/>
              </a:defRPr>
            </a:lvl1pPr>
          </a:lstStyle>
          <a:p>
            <a:pPr>
              <a:defRPr/>
            </a:pPr>
            <a:fld id="{9BA786F6-D8AF-402B-A5FC-D109517DD166}" type="slidenum">
              <a:rPr lang="ko-KR" altLang="en-US"/>
              <a:pPr>
                <a:defRPr/>
              </a:pPr>
              <a:t>‹#›</a:t>
            </a:fld>
            <a:endParaRPr lang="ko-KR" altLang="en-US"/>
          </a:p>
        </p:txBody>
      </p:sp>
    </p:spTree>
  </p:cSld>
  <p:clrMap bg1="lt1" tx1="dk1" bg2="lt2" tx2="dk2" accent1="accent1" accent2="accent2" accent3="accent3" accent4="accent4" accent5="accent5" accent6="accent6" hlink="hlink" folHlink="folHlink"/>
  <p:sldLayoutIdLst>
    <p:sldLayoutId id="2147483991" r:id="rId1"/>
    <p:sldLayoutId id="2147483992" r:id="rId2"/>
    <p:sldLayoutId id="2147483993" r:id="rId3"/>
  </p:sldLayoutIdLst>
  <p:hf hdr="0" dt="0"/>
  <p:txStyles>
    <p:titleStyle>
      <a:lvl1pPr algn="ctr" rtl="0" eaLnBrk="0" fontAlgn="base" latinLnBrk="1" hangingPunct="0">
        <a:spcBef>
          <a:spcPct val="0"/>
        </a:spcBef>
        <a:spcAft>
          <a:spcPct val="0"/>
        </a:spcAft>
        <a:defRPr sz="4400" kern="1200">
          <a:solidFill>
            <a:schemeClr val="tx1"/>
          </a:solidFill>
          <a:latin typeface="+mj-lt"/>
          <a:ea typeface="+mj-ea"/>
          <a:cs typeface="+mj-cs"/>
        </a:defRPr>
      </a:lvl1pPr>
      <a:lvl2pPr algn="ctr" rtl="0" eaLnBrk="0" fontAlgn="base" latinLnBrk="1" hangingPunct="0">
        <a:spcBef>
          <a:spcPct val="0"/>
        </a:spcBef>
        <a:spcAft>
          <a:spcPct val="0"/>
        </a:spcAft>
        <a:defRPr sz="4400">
          <a:solidFill>
            <a:schemeClr val="tx1"/>
          </a:solidFill>
          <a:latin typeface="맑은 고딕" pitchFamily="50" charset="-127"/>
          <a:ea typeface="맑은 고딕" pitchFamily="50" charset="-127"/>
        </a:defRPr>
      </a:lvl2pPr>
      <a:lvl3pPr algn="ctr" rtl="0" eaLnBrk="0" fontAlgn="base" latinLnBrk="1" hangingPunct="0">
        <a:spcBef>
          <a:spcPct val="0"/>
        </a:spcBef>
        <a:spcAft>
          <a:spcPct val="0"/>
        </a:spcAft>
        <a:defRPr sz="4400">
          <a:solidFill>
            <a:schemeClr val="tx1"/>
          </a:solidFill>
          <a:latin typeface="맑은 고딕" pitchFamily="50" charset="-127"/>
          <a:ea typeface="맑은 고딕" pitchFamily="50" charset="-127"/>
        </a:defRPr>
      </a:lvl3pPr>
      <a:lvl4pPr algn="ctr" rtl="0" eaLnBrk="0" fontAlgn="base" latinLnBrk="1" hangingPunct="0">
        <a:spcBef>
          <a:spcPct val="0"/>
        </a:spcBef>
        <a:spcAft>
          <a:spcPct val="0"/>
        </a:spcAft>
        <a:defRPr sz="4400">
          <a:solidFill>
            <a:schemeClr val="tx1"/>
          </a:solidFill>
          <a:latin typeface="맑은 고딕" pitchFamily="50" charset="-127"/>
          <a:ea typeface="맑은 고딕" pitchFamily="50" charset="-127"/>
        </a:defRPr>
      </a:lvl4pPr>
      <a:lvl5pPr algn="ctr" rtl="0" eaLnBrk="0" fontAlgn="base" latinLnBrk="1" hangingPunct="0">
        <a:spcBef>
          <a:spcPct val="0"/>
        </a:spcBef>
        <a:spcAft>
          <a:spcPct val="0"/>
        </a:spcAft>
        <a:defRPr sz="4400">
          <a:solidFill>
            <a:schemeClr val="tx1"/>
          </a:solidFill>
          <a:latin typeface="맑은 고딕" pitchFamily="50" charset="-127"/>
          <a:ea typeface="맑은 고딕" pitchFamily="50" charset="-127"/>
        </a:defRPr>
      </a:lvl5pPr>
      <a:lvl6pPr marL="457200" algn="ctr" rtl="0" fontAlgn="base" latinLnBrk="1">
        <a:spcBef>
          <a:spcPct val="0"/>
        </a:spcBef>
        <a:spcAft>
          <a:spcPct val="0"/>
        </a:spcAft>
        <a:defRPr sz="4400">
          <a:solidFill>
            <a:schemeClr val="tx1"/>
          </a:solidFill>
          <a:latin typeface="맑은 고딕" pitchFamily="50" charset="-127"/>
          <a:ea typeface="맑은 고딕" pitchFamily="50" charset="-127"/>
        </a:defRPr>
      </a:lvl6pPr>
      <a:lvl7pPr marL="914400" algn="ctr" rtl="0" fontAlgn="base" latinLnBrk="1">
        <a:spcBef>
          <a:spcPct val="0"/>
        </a:spcBef>
        <a:spcAft>
          <a:spcPct val="0"/>
        </a:spcAft>
        <a:defRPr sz="4400">
          <a:solidFill>
            <a:schemeClr val="tx1"/>
          </a:solidFill>
          <a:latin typeface="맑은 고딕" pitchFamily="50" charset="-127"/>
          <a:ea typeface="맑은 고딕" pitchFamily="50" charset="-127"/>
        </a:defRPr>
      </a:lvl7pPr>
      <a:lvl8pPr marL="1371600" algn="ctr" rtl="0" fontAlgn="base" latinLnBrk="1">
        <a:spcBef>
          <a:spcPct val="0"/>
        </a:spcBef>
        <a:spcAft>
          <a:spcPct val="0"/>
        </a:spcAft>
        <a:defRPr sz="4400">
          <a:solidFill>
            <a:schemeClr val="tx1"/>
          </a:solidFill>
          <a:latin typeface="맑은 고딕" pitchFamily="50" charset="-127"/>
          <a:ea typeface="맑은 고딕" pitchFamily="50" charset="-127"/>
        </a:defRPr>
      </a:lvl8pPr>
      <a:lvl9pPr marL="1828800" algn="ctr" rtl="0" fontAlgn="base" latinLnBrk="1">
        <a:spcBef>
          <a:spcPct val="0"/>
        </a:spcBef>
        <a:spcAft>
          <a:spcPct val="0"/>
        </a:spcAft>
        <a:defRPr sz="4400">
          <a:solidFill>
            <a:schemeClr val="tx1"/>
          </a:solidFill>
          <a:latin typeface="맑은 고딕" pitchFamily="50" charset="-127"/>
          <a:ea typeface="맑은 고딕" pitchFamily="50" charset="-127"/>
        </a:defRPr>
      </a:lvl9pPr>
    </p:titleStyle>
    <p:bodyStyle>
      <a:lvl1pPr marL="342900" indent="-342900" algn="l" rtl="0" eaLnBrk="0" fontAlgn="base" latinLnBrk="1"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latinLnBrk="1"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latinLnBrk="1"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latinLnBrk="1"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glee@snu.ac.kr"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4099"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D69B8581-12D5-45B6-8182-65A37D128D27}" type="slidenum">
              <a:rPr lang="ko-KR" altLang="en-US" sz="1200">
                <a:solidFill>
                  <a:srgbClr val="898989"/>
                </a:solidFill>
              </a:rPr>
              <a:pPr>
                <a:spcBef>
                  <a:spcPct val="0"/>
                </a:spcBef>
                <a:buFontTx/>
                <a:buNone/>
              </a:pPr>
              <a:t>1</a:t>
            </a:fld>
            <a:endParaRPr lang="ko-KR" altLang="en-US" sz="1200">
              <a:solidFill>
                <a:srgbClr val="898989"/>
              </a:solidFill>
            </a:endParaRPr>
          </a:p>
        </p:txBody>
      </p:sp>
      <p:sp>
        <p:nvSpPr>
          <p:cNvPr id="8" name="부제목 4"/>
          <p:cNvSpPr txBox="1">
            <a:spLocks/>
          </p:cNvSpPr>
          <p:nvPr/>
        </p:nvSpPr>
        <p:spPr bwMode="auto">
          <a:xfrm>
            <a:off x="998538" y="2786063"/>
            <a:ext cx="7202487" cy="3357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rmAutofit/>
          </a:bodyPr>
          <a:lstStyle>
            <a:lvl1pPr marL="0" indent="0" algn="ctr" rtl="0" eaLnBrk="0" fontAlgn="base" latinLnBrk="1" hangingPunct="0">
              <a:spcBef>
                <a:spcPct val="20000"/>
              </a:spcBef>
              <a:spcAft>
                <a:spcPct val="0"/>
              </a:spcAft>
              <a:buFont typeface="Arial" charset="0"/>
              <a:buNone/>
              <a:defRPr sz="2000" kern="1200">
                <a:solidFill>
                  <a:schemeClr val="tx1">
                    <a:tint val="75000"/>
                  </a:schemeClr>
                </a:solidFill>
                <a:latin typeface="Century Gothic" pitchFamily="34" charset="0"/>
                <a:ea typeface="+mn-ea"/>
                <a:cs typeface="+mn-cs"/>
              </a:defRPr>
            </a:lvl1pPr>
            <a:lvl2pPr marL="457200" indent="0" algn="ctr" rtl="0" eaLnBrk="0" fontAlgn="base" latinLnBrk="1" hangingPunct="0">
              <a:spcBef>
                <a:spcPct val="20000"/>
              </a:spcBef>
              <a:spcAft>
                <a:spcPct val="0"/>
              </a:spcAft>
              <a:buFont typeface="Arial" charset="0"/>
              <a:buNone/>
              <a:defRPr sz="2800" kern="1200">
                <a:solidFill>
                  <a:schemeClr val="tx1">
                    <a:tint val="75000"/>
                  </a:schemeClr>
                </a:solidFill>
                <a:latin typeface="+mn-lt"/>
                <a:ea typeface="+mn-ea"/>
                <a:cs typeface="+mn-cs"/>
              </a:defRPr>
            </a:lvl2pPr>
            <a:lvl3pPr marL="914400" indent="0" algn="ctr" rtl="0" eaLnBrk="0" fontAlgn="base" latinLnBrk="1" hangingPunct="0">
              <a:spcBef>
                <a:spcPct val="20000"/>
              </a:spcBef>
              <a:spcAft>
                <a:spcPct val="0"/>
              </a:spcAft>
              <a:buFont typeface="Arial" charset="0"/>
              <a:buNone/>
              <a:defRPr sz="2400" kern="1200">
                <a:solidFill>
                  <a:schemeClr val="tx1">
                    <a:tint val="75000"/>
                  </a:schemeClr>
                </a:solidFill>
                <a:latin typeface="+mn-lt"/>
                <a:ea typeface="+mn-ea"/>
                <a:cs typeface="+mn-cs"/>
              </a:defRPr>
            </a:lvl3pPr>
            <a:lvl4pPr marL="1371600" indent="0" algn="ctr" rtl="0" eaLnBrk="0" fontAlgn="base" latinLnBrk="1" hangingPunct="0">
              <a:spcBef>
                <a:spcPct val="20000"/>
              </a:spcBef>
              <a:spcAft>
                <a:spcPct val="0"/>
              </a:spcAft>
              <a:buFont typeface="Arial" charset="0"/>
              <a:buNone/>
              <a:defRPr sz="2000" kern="1200">
                <a:solidFill>
                  <a:schemeClr val="tx1">
                    <a:tint val="75000"/>
                  </a:schemeClr>
                </a:solidFill>
                <a:latin typeface="+mn-lt"/>
                <a:ea typeface="+mn-ea"/>
                <a:cs typeface="+mn-cs"/>
              </a:defRPr>
            </a:lvl4pPr>
            <a:lvl5pPr marL="1828800" indent="0" algn="ctr" rtl="0" eaLnBrk="0" fontAlgn="base" latinLnBrk="1" hangingPunct="0">
              <a:spcBef>
                <a:spcPct val="20000"/>
              </a:spcBef>
              <a:spcAft>
                <a:spcPct val="0"/>
              </a:spcAft>
              <a:buFont typeface="Arial" charset="0"/>
              <a:buNone/>
              <a:defRPr sz="2000" kern="1200">
                <a:solidFill>
                  <a:schemeClr val="tx1">
                    <a:tint val="75000"/>
                  </a:schemeClr>
                </a:solidFill>
                <a:latin typeface="+mn-lt"/>
                <a:ea typeface="+mn-ea"/>
                <a:cs typeface="+mn-cs"/>
              </a:defRPr>
            </a:lvl5pPr>
            <a:lvl6pPr marL="2286000" indent="0" algn="ctr" defTabSz="914400" rtl="0" eaLnBrk="1" latinLnBrk="1"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1"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1"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1"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eaLnBrk="1" fontAlgn="auto" hangingPunct="1">
              <a:spcAft>
                <a:spcPts val="0"/>
              </a:spcAft>
              <a:buFont typeface="Arial" panose="020B0604020202020204" pitchFamily="34" charset="0"/>
              <a:buNone/>
              <a:defRPr/>
            </a:pPr>
            <a:r>
              <a:rPr kumimoji="0" lang="en-US" altLang="ko-KR" dirty="0" smtClean="0"/>
              <a:t>Logic Design Lab.</a:t>
            </a:r>
          </a:p>
          <a:p>
            <a:pPr eaLnBrk="1" fontAlgn="auto" hangingPunct="1">
              <a:spcAft>
                <a:spcPts val="0"/>
              </a:spcAft>
              <a:buFont typeface="Arial" panose="020B0604020202020204" pitchFamily="34" charset="0"/>
              <a:buNone/>
              <a:defRPr/>
            </a:pPr>
            <a:r>
              <a:rPr kumimoji="0" lang="en-US" altLang="ko-KR" dirty="0" smtClean="0"/>
              <a:t>Spring 2018</a:t>
            </a:r>
          </a:p>
          <a:p>
            <a:pPr eaLnBrk="1" fontAlgn="auto" hangingPunct="1">
              <a:spcAft>
                <a:spcPts val="0"/>
              </a:spcAft>
              <a:buFont typeface="Arial" panose="020B0604020202020204" pitchFamily="34" charset="0"/>
              <a:buNone/>
              <a:defRPr/>
            </a:pPr>
            <a:r>
              <a:rPr kumimoji="0" lang="en-US" altLang="ko-KR" dirty="0" smtClean="0">
                <a:solidFill>
                  <a:schemeClr val="tx1"/>
                </a:solidFill>
              </a:rPr>
              <a:t>Prof. Chang-Gun Lee</a:t>
            </a:r>
          </a:p>
          <a:p>
            <a:pPr eaLnBrk="1" fontAlgn="auto" hangingPunct="1">
              <a:spcAft>
                <a:spcPts val="0"/>
              </a:spcAft>
              <a:defRPr/>
            </a:pPr>
            <a:r>
              <a:rPr kumimoji="0" lang="en-US" altLang="ko-KR" dirty="0" smtClean="0"/>
              <a:t>(</a:t>
            </a:r>
            <a:r>
              <a:rPr kumimoji="0" lang="en-US" altLang="ko-KR" dirty="0" smtClean="0">
                <a:solidFill>
                  <a:schemeClr val="tx2">
                    <a:lumMod val="60000"/>
                    <a:lumOff val="40000"/>
                  </a:schemeClr>
                </a:solidFill>
                <a:hlinkClick r:id="rId3"/>
              </a:rPr>
              <a:t>cglee@snu.ac.kr</a:t>
            </a:r>
            <a:r>
              <a:rPr kumimoji="0" lang="en-US" altLang="ko-KR" dirty="0" smtClean="0"/>
              <a:t>)</a:t>
            </a:r>
          </a:p>
          <a:p>
            <a:pPr eaLnBrk="1" fontAlgn="auto" hangingPunct="1">
              <a:spcAft>
                <a:spcPts val="0"/>
              </a:spcAft>
              <a:defRPr/>
            </a:pPr>
            <a:r>
              <a:rPr lang="en-US" altLang="ko-KR" dirty="0">
                <a:solidFill>
                  <a:schemeClr val="tx1"/>
                </a:solidFill>
              </a:rPr>
              <a:t>TA. </a:t>
            </a:r>
            <a:r>
              <a:rPr lang="en-US" altLang="ko-KR" dirty="0" err="1">
                <a:solidFill>
                  <a:schemeClr val="tx1"/>
                </a:solidFill>
              </a:rPr>
              <a:t>WonJae</a:t>
            </a:r>
            <a:r>
              <a:rPr lang="en-US" altLang="ko-KR" dirty="0">
                <a:solidFill>
                  <a:schemeClr val="tx1"/>
                </a:solidFill>
              </a:rPr>
              <a:t> Jang</a:t>
            </a:r>
          </a:p>
          <a:p>
            <a:pPr eaLnBrk="1" fontAlgn="auto" hangingPunct="1">
              <a:spcAft>
                <a:spcPts val="0"/>
              </a:spcAft>
              <a:defRPr/>
            </a:pPr>
            <a:r>
              <a:rPr lang="en-US" altLang="ko-KR" dirty="0">
                <a:solidFill>
                  <a:schemeClr val="tx1"/>
                </a:solidFill>
              </a:rPr>
              <a:t>TA. </a:t>
            </a:r>
            <a:r>
              <a:rPr lang="en-US" altLang="ko-KR" dirty="0" err="1">
                <a:solidFill>
                  <a:schemeClr val="tx1"/>
                </a:solidFill>
              </a:rPr>
              <a:t>Wonseok</a:t>
            </a:r>
            <a:r>
              <a:rPr lang="en-US" altLang="ko-KR" dirty="0">
                <a:solidFill>
                  <a:schemeClr val="tx1"/>
                </a:solidFill>
              </a:rPr>
              <a:t> Lee</a:t>
            </a:r>
          </a:p>
          <a:p>
            <a:pPr eaLnBrk="1" fontAlgn="auto" hangingPunct="1">
              <a:spcAft>
                <a:spcPts val="0"/>
              </a:spcAft>
              <a:defRPr/>
            </a:pPr>
            <a:r>
              <a:rPr lang="en-US" altLang="ko-KR" dirty="0">
                <a:solidFill>
                  <a:schemeClr val="tx1"/>
                </a:solidFill>
              </a:rPr>
              <a:t>TA. Alena </a:t>
            </a:r>
            <a:r>
              <a:rPr lang="en-US" altLang="ko-KR" dirty="0" err="1">
                <a:solidFill>
                  <a:schemeClr val="tx1"/>
                </a:solidFill>
              </a:rPr>
              <a:t>Kazakova</a:t>
            </a:r>
            <a:endParaRPr lang="en-US" altLang="ko-KR" dirty="0">
              <a:solidFill>
                <a:schemeClr val="tx1"/>
              </a:solidFill>
            </a:endParaRPr>
          </a:p>
          <a:p>
            <a:pPr eaLnBrk="1" fontAlgn="auto" hangingPunct="1">
              <a:spcAft>
                <a:spcPts val="0"/>
              </a:spcAft>
              <a:defRPr/>
            </a:pPr>
            <a:r>
              <a:rPr lang="en-US" altLang="ko-KR" dirty="0">
                <a:solidFill>
                  <a:schemeClr val="tx1"/>
                </a:solidFill>
              </a:rPr>
              <a:t>TA. </a:t>
            </a:r>
            <a:r>
              <a:rPr lang="en-US" altLang="ko-KR" dirty="0" err="1">
                <a:solidFill>
                  <a:schemeClr val="tx1"/>
                </a:solidFill>
              </a:rPr>
              <a:t>Dongwan</a:t>
            </a:r>
            <a:r>
              <a:rPr lang="en-US" altLang="ko-KR" dirty="0">
                <a:solidFill>
                  <a:schemeClr val="tx1"/>
                </a:solidFill>
              </a:rPr>
              <a:t> Kang</a:t>
            </a:r>
          </a:p>
          <a:p>
            <a:pPr eaLnBrk="1" fontAlgn="auto" hangingPunct="1">
              <a:spcAft>
                <a:spcPts val="0"/>
              </a:spcAft>
              <a:defRPr/>
            </a:pPr>
            <a:r>
              <a:rPr kumimoji="0" lang="en-US" altLang="ko-KR" dirty="0" smtClean="0"/>
              <a:t>(</a:t>
            </a:r>
            <a:r>
              <a:rPr kumimoji="0" lang="en-US" altLang="ko-KR" dirty="0" smtClean="0">
                <a:solidFill>
                  <a:schemeClr val="tx2">
                    <a:lumMod val="60000"/>
                    <a:lumOff val="40000"/>
                  </a:schemeClr>
                </a:solidFill>
              </a:rPr>
              <a:t>ta@rubis.snu.ac.kr</a:t>
            </a:r>
            <a:r>
              <a:rPr kumimoji="0" lang="en-US" altLang="ko-KR" dirty="0" smtClean="0"/>
              <a:t>)</a:t>
            </a:r>
          </a:p>
        </p:txBody>
      </p:sp>
      <p:sp>
        <p:nvSpPr>
          <p:cNvPr id="7" name="제목 3"/>
          <p:cNvSpPr>
            <a:spLocks noGrp="1"/>
          </p:cNvSpPr>
          <p:nvPr>
            <p:ph type="ctrTitle"/>
          </p:nvPr>
        </p:nvSpPr>
        <p:spPr>
          <a:xfrm>
            <a:off x="685800" y="692150"/>
            <a:ext cx="7772400" cy="1612900"/>
          </a:xfrm>
        </p:spPr>
        <p:txBody>
          <a:bodyPr/>
          <a:lstStyle/>
          <a:p>
            <a:pPr eaLnBrk="1" hangingPunct="1"/>
            <a:r>
              <a:rPr lang="en-US" altLang="ko-KR" sz="4800" dirty="0" smtClean="0"/>
              <a:t>Final Project</a:t>
            </a:r>
            <a:r>
              <a:rPr lang="en-US" altLang="ko-KR" sz="4400" dirty="0" smtClean="0"/>
              <a:t/>
            </a:r>
            <a:br>
              <a:rPr lang="en-US" altLang="ko-KR" sz="4400" dirty="0" smtClean="0"/>
            </a:br>
            <a:r>
              <a:rPr lang="en-US" altLang="ko-KR" sz="3600" b="1" dirty="0" smtClean="0"/>
              <a:t>- </a:t>
            </a:r>
            <a:r>
              <a:rPr lang="en-US" altLang="ko-KR" sz="2800" b="1" dirty="0" smtClean="0"/>
              <a:t>Simple Microprocessor -</a:t>
            </a:r>
            <a:endParaRPr lang="ko-KR" altLang="en-US" sz="3600" b="1" dirty="0" smtClean="0"/>
          </a:p>
        </p:txBody>
      </p:sp>
    </p:spTree>
    <p:extLst>
      <p:ext uri="{BB962C8B-B14F-4D97-AF65-F5344CB8AC3E}">
        <p14:creationId xmlns:p14="http://schemas.microsoft.com/office/powerpoint/2010/main" val="25944514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그림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6063" y="1385888"/>
            <a:ext cx="368935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7412"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E3547C18-C4D2-47B6-917B-D4610FA53818}" type="slidenum">
              <a:rPr lang="ko-KR" altLang="en-US" sz="1200" smtClean="0">
                <a:solidFill>
                  <a:srgbClr val="898989"/>
                </a:solidFill>
              </a:rPr>
              <a:pPr>
                <a:spcBef>
                  <a:spcPct val="0"/>
                </a:spcBef>
                <a:buFontTx/>
                <a:buNone/>
              </a:pPr>
              <a:t>10</a:t>
            </a:fld>
            <a:endParaRPr lang="ko-KR" altLang="en-US" sz="1200" smtClean="0">
              <a:solidFill>
                <a:srgbClr val="898989"/>
              </a:solidFill>
            </a:endParaRPr>
          </a:p>
        </p:txBody>
      </p:sp>
      <p:sp>
        <p:nvSpPr>
          <p:cNvPr id="7" name="TextBox 6"/>
          <p:cNvSpPr txBox="1"/>
          <p:nvPr/>
        </p:nvSpPr>
        <p:spPr>
          <a:xfrm>
            <a:off x="457200" y="4005263"/>
            <a:ext cx="8289925" cy="2370137"/>
          </a:xfrm>
          <a:prstGeom prst="rect">
            <a:avLst/>
          </a:prstGeom>
          <a:noFill/>
        </p:spPr>
        <p:txBody>
          <a:bodyPr>
            <a:spAutoFit/>
          </a:bodyPr>
          <a:lstStyle/>
          <a:p>
            <a:pPr marL="285750" indent="-285750">
              <a:buFont typeface="Wingdings" panose="05000000000000000000" pitchFamily="2" charset="2"/>
              <a:buChar char="§"/>
              <a:defRPr/>
            </a:pPr>
            <a:r>
              <a:rPr lang="en-US" altLang="ko-KR" sz="2000" b="1" dirty="0">
                <a:latin typeface="Constantia" panose="02030602050306030303" pitchFamily="18" charset="0"/>
              </a:rPr>
              <a:t>Control Unit</a:t>
            </a:r>
          </a:p>
          <a:p>
            <a:pPr marL="800100" lvl="1" indent="-342900">
              <a:buFont typeface="Wingdings" panose="05000000000000000000" pitchFamily="2" charset="2"/>
              <a:buChar char="ü"/>
              <a:defRPr/>
            </a:pPr>
            <a:r>
              <a:rPr lang="en-US" altLang="ko-KR" dirty="0">
                <a:latin typeface="Constantia" panose="02030602050306030303" pitchFamily="18" charset="0"/>
              </a:rPr>
              <a:t>Manages the process of moving data and instruction. </a:t>
            </a:r>
          </a:p>
          <a:p>
            <a:pPr marL="800100" lvl="1" indent="-342900">
              <a:buFont typeface="Wingdings" panose="05000000000000000000" pitchFamily="2" charset="2"/>
              <a:buChar char="ü"/>
              <a:defRPr/>
            </a:pPr>
            <a:r>
              <a:rPr lang="en-US" altLang="ko-KR" dirty="0">
                <a:latin typeface="Constantia" panose="02030602050306030303" pitchFamily="18" charset="0"/>
              </a:rPr>
              <a:t>Get 2-bit operation as input and outputs 1-bit control signals (Refer to Control Signal Table)</a:t>
            </a:r>
          </a:p>
          <a:p>
            <a:pPr lvl="1">
              <a:defRPr/>
            </a:pPr>
            <a:endParaRPr lang="en-US" altLang="ko-KR" dirty="0">
              <a:latin typeface="Constantia" panose="02030602050306030303" pitchFamily="18" charset="0"/>
            </a:endParaRPr>
          </a:p>
          <a:p>
            <a:pPr marL="285750" indent="-285750">
              <a:buFont typeface="Wingdings" panose="05000000000000000000" pitchFamily="2" charset="2"/>
              <a:buChar char="§"/>
              <a:defRPr/>
            </a:pPr>
            <a:r>
              <a:rPr lang="en-US" altLang="ko-KR" sz="2000" b="1" dirty="0">
                <a:latin typeface="Constantia" panose="02030602050306030303" pitchFamily="18" charset="0"/>
              </a:rPr>
              <a:t>ALU</a:t>
            </a:r>
          </a:p>
          <a:p>
            <a:pPr marL="742950" lvl="1" indent="-285750">
              <a:buFont typeface="Wingdings" panose="05000000000000000000" pitchFamily="2" charset="2"/>
              <a:buChar char="ü"/>
              <a:defRPr/>
            </a:pPr>
            <a:r>
              <a:rPr lang="en-US" altLang="ko-KR" dirty="0">
                <a:latin typeface="Constantia" panose="02030602050306030303" pitchFamily="18" charset="0"/>
              </a:rPr>
              <a:t>Performs add </a:t>
            </a:r>
            <a:r>
              <a:rPr lang="en-US" altLang="ko-KR" dirty="0" smtClean="0">
                <a:latin typeface="Constantia" panose="02030602050306030303" pitchFamily="18" charset="0"/>
              </a:rPr>
              <a:t>operation (don’t care ‘overflow’)</a:t>
            </a:r>
            <a:endParaRPr lang="en-US" altLang="ko-KR" dirty="0">
              <a:latin typeface="Constantia" panose="02030602050306030303" pitchFamily="18" charset="0"/>
            </a:endParaRPr>
          </a:p>
          <a:p>
            <a:pPr marL="742950" lvl="1" indent="-285750">
              <a:buFont typeface="Wingdings" panose="05000000000000000000" pitchFamily="2" charset="2"/>
              <a:buChar char="ü"/>
              <a:defRPr/>
            </a:pPr>
            <a:r>
              <a:rPr lang="en-US" altLang="ko-KR" dirty="0">
                <a:latin typeface="Constantia" panose="02030602050306030303" pitchFamily="18" charset="0"/>
              </a:rPr>
              <a:t>Two operands (such as </a:t>
            </a:r>
            <a:r>
              <a:rPr lang="en-US" altLang="ko-KR" dirty="0" err="1">
                <a:latin typeface="Constantia" panose="02030602050306030303" pitchFamily="18" charset="0"/>
              </a:rPr>
              <a:t>Rs</a:t>
            </a:r>
            <a:r>
              <a:rPr lang="en-US" altLang="ko-KR" dirty="0">
                <a:latin typeface="Constantia" panose="02030602050306030303" pitchFamily="18" charset="0"/>
              </a:rPr>
              <a:t>, </a:t>
            </a:r>
            <a:r>
              <a:rPr lang="en-US" altLang="ko-KR" dirty="0" err="1">
                <a:latin typeface="Constantia" panose="02030602050306030303" pitchFamily="18" charset="0"/>
              </a:rPr>
              <a:t>Rt</a:t>
            </a:r>
            <a:r>
              <a:rPr lang="en-US" altLang="ko-KR" dirty="0">
                <a:latin typeface="Constantia" panose="02030602050306030303" pitchFamily="18" charset="0"/>
              </a:rPr>
              <a:t>, offset of I-type instructions)</a:t>
            </a:r>
          </a:p>
        </p:txBody>
      </p:sp>
      <p:sp>
        <p:nvSpPr>
          <p:cNvPr id="4" name="직사각형 3"/>
          <p:cNvSpPr/>
          <p:nvPr/>
        </p:nvSpPr>
        <p:spPr>
          <a:xfrm>
            <a:off x="3492500" y="1655763"/>
            <a:ext cx="903288" cy="863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8" name="직사각형 7"/>
          <p:cNvSpPr/>
          <p:nvPr/>
        </p:nvSpPr>
        <p:spPr>
          <a:xfrm>
            <a:off x="4954588" y="2482850"/>
            <a:ext cx="520700" cy="5207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2"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그림 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86063" y="1385888"/>
            <a:ext cx="368935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8436"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00BF69FE-4F36-492A-A5A4-55E78B799199}" type="slidenum">
              <a:rPr lang="ko-KR" altLang="en-US" sz="1200" smtClean="0">
                <a:solidFill>
                  <a:srgbClr val="898989"/>
                </a:solidFill>
              </a:rPr>
              <a:pPr>
                <a:spcBef>
                  <a:spcPct val="0"/>
                </a:spcBef>
                <a:buFontTx/>
                <a:buNone/>
              </a:pPr>
              <a:t>11</a:t>
            </a:fld>
            <a:endParaRPr lang="ko-KR" altLang="en-US" sz="1200" smtClean="0">
              <a:solidFill>
                <a:srgbClr val="898989"/>
              </a:solidFill>
            </a:endParaRPr>
          </a:p>
        </p:txBody>
      </p:sp>
      <p:sp>
        <p:nvSpPr>
          <p:cNvPr id="4" name="직사각형 3"/>
          <p:cNvSpPr/>
          <p:nvPr/>
        </p:nvSpPr>
        <p:spPr>
          <a:xfrm>
            <a:off x="5492750" y="3060700"/>
            <a:ext cx="727075" cy="72866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8" name="TextBox 7"/>
          <p:cNvSpPr txBox="1"/>
          <p:nvPr/>
        </p:nvSpPr>
        <p:spPr>
          <a:xfrm>
            <a:off x="457200" y="3970338"/>
            <a:ext cx="8289925" cy="2554545"/>
          </a:xfrm>
          <a:prstGeom prst="rect">
            <a:avLst/>
          </a:prstGeom>
          <a:noFill/>
        </p:spPr>
        <p:txBody>
          <a:bodyPr>
            <a:spAutoFit/>
          </a:bodyPr>
          <a:lstStyle/>
          <a:p>
            <a:pPr marL="285750" indent="-285750">
              <a:buFont typeface="Wingdings" panose="05000000000000000000" pitchFamily="2" charset="2"/>
              <a:buChar char="§"/>
              <a:defRPr/>
            </a:pPr>
            <a:r>
              <a:rPr lang="en-US" altLang="ko-KR" sz="2000" b="1" dirty="0">
                <a:latin typeface="Constantia" panose="02030602050306030303" pitchFamily="18" charset="0"/>
              </a:rPr>
              <a:t>Data Memory</a:t>
            </a:r>
          </a:p>
          <a:p>
            <a:pPr marL="742950" lvl="2" indent="-285750">
              <a:buFont typeface="Wingdings" panose="05000000000000000000" pitchFamily="2" charset="2"/>
              <a:buChar char="ü"/>
              <a:defRPr/>
            </a:pPr>
            <a:r>
              <a:rPr lang="en-US" altLang="ko-KR" dirty="0">
                <a:latin typeface="Constantia" panose="02030602050306030303" pitchFamily="18" charset="0"/>
              </a:rPr>
              <a:t>8-bit address, # of data : </a:t>
            </a:r>
            <a:r>
              <a:rPr lang="en-US" altLang="ko-KR" dirty="0" smtClean="0">
                <a:latin typeface="Constantia" panose="02030602050306030303" pitchFamily="18" charset="0"/>
              </a:rPr>
              <a:t>256</a:t>
            </a:r>
            <a:br>
              <a:rPr lang="en-US" altLang="ko-KR" dirty="0" smtClean="0">
                <a:latin typeface="Constantia" panose="02030602050306030303" pitchFamily="18" charset="0"/>
              </a:rPr>
            </a:br>
            <a:r>
              <a:rPr lang="en-US" altLang="ko-KR" sz="1400" dirty="0" smtClean="0">
                <a:latin typeface="Constantia" panose="02030602050306030303" pitchFamily="18" charset="0"/>
              </a:rPr>
              <a:t>But</a:t>
            </a:r>
            <a:r>
              <a:rPr lang="en-US" altLang="ko-KR" sz="1400" dirty="0">
                <a:latin typeface="Constantia" panose="02030602050306030303" pitchFamily="18" charset="0"/>
              </a:rPr>
              <a:t>, </a:t>
            </a:r>
            <a:r>
              <a:rPr lang="en-US" altLang="ko-KR" sz="1400" dirty="0" smtClean="0">
                <a:latin typeface="Constantia" panose="02030602050306030303" pitchFamily="18" charset="0"/>
              </a:rPr>
              <a:t>because of the </a:t>
            </a:r>
            <a:r>
              <a:rPr lang="en-US" altLang="ko-KR" sz="1400" dirty="0">
                <a:latin typeface="Constantia" panose="02030602050306030303" pitchFamily="18" charset="0"/>
              </a:rPr>
              <a:t>total capacity of the </a:t>
            </a:r>
            <a:r>
              <a:rPr lang="en-US" altLang="ko-KR" sz="1400" dirty="0" smtClean="0">
                <a:latin typeface="Constantia" panose="02030602050306030303" pitchFamily="18" charset="0"/>
              </a:rPr>
              <a:t>FPGA we use, </a:t>
            </a:r>
            <a:r>
              <a:rPr lang="en-US" altLang="ko-KR" sz="1400" dirty="0" smtClean="0">
                <a:solidFill>
                  <a:srgbClr val="FF0000"/>
                </a:solidFill>
                <a:latin typeface="Constantia" panose="02030602050306030303" pitchFamily="18" charset="0"/>
              </a:rPr>
              <a:t>we will use only 32 </a:t>
            </a:r>
            <a:r>
              <a:rPr lang="en-US" altLang="ko-KR" sz="1400" dirty="0" smtClean="0">
                <a:latin typeface="Constantia" panose="02030602050306030303" pitchFamily="18" charset="0"/>
              </a:rPr>
              <a:t>of 8-bit registers</a:t>
            </a:r>
            <a:endParaRPr lang="en-US" altLang="ko-KR" sz="1400" dirty="0">
              <a:latin typeface="Constantia" panose="02030602050306030303" pitchFamily="18" charset="0"/>
            </a:endParaRPr>
          </a:p>
          <a:p>
            <a:pPr marL="742950" lvl="2" indent="-285750">
              <a:buFont typeface="Wingdings" panose="05000000000000000000" pitchFamily="2" charset="2"/>
              <a:buChar char="ü"/>
              <a:defRPr/>
            </a:pPr>
            <a:r>
              <a:rPr lang="en-US" altLang="ko-KR" dirty="0" smtClean="0">
                <a:latin typeface="Constantia" panose="02030602050306030303" pitchFamily="18" charset="0"/>
              </a:rPr>
              <a:t>Initialize the </a:t>
            </a:r>
            <a:r>
              <a:rPr lang="en-US" altLang="ko-KR" dirty="0">
                <a:latin typeface="Constantia" panose="02030602050306030303" pitchFamily="18" charset="0"/>
              </a:rPr>
              <a:t>data memory like </a:t>
            </a:r>
            <a:r>
              <a:rPr lang="en-US" altLang="ko-KR" dirty="0" smtClean="0">
                <a:latin typeface="Constantia" panose="02030602050306030303" pitchFamily="18" charset="0"/>
              </a:rPr>
              <a:t>above. </a:t>
            </a:r>
            <a:r>
              <a:rPr lang="en-US" altLang="ko-KR" dirty="0">
                <a:latin typeface="Constantia" panose="02030602050306030303" pitchFamily="18" charset="0"/>
              </a:rPr>
              <a:t>This means, when you press 'Reset' button, data should be like </a:t>
            </a:r>
            <a:r>
              <a:rPr lang="en-US" altLang="ko-KR" dirty="0" smtClean="0">
                <a:latin typeface="Constantia" panose="02030602050306030303" pitchFamily="18" charset="0"/>
              </a:rPr>
              <a:t>above.</a:t>
            </a:r>
            <a:br>
              <a:rPr lang="en-US" altLang="ko-KR" dirty="0" smtClean="0">
                <a:latin typeface="Constantia" panose="02030602050306030303" pitchFamily="18" charset="0"/>
              </a:rPr>
            </a:br>
            <a:r>
              <a:rPr lang="en-US" altLang="ko-KR" dirty="0" smtClean="0">
                <a:latin typeface="Constantia" panose="02030602050306030303" pitchFamily="18" charset="0"/>
              </a:rPr>
              <a:t>(hint: use always block sensitive to reset signal.)</a:t>
            </a:r>
          </a:p>
          <a:p>
            <a:pPr>
              <a:defRPr/>
            </a:pPr>
            <a:endParaRPr lang="en-US" altLang="ko-KR" dirty="0" smtClean="0">
              <a:latin typeface="Constantia" panose="02030602050306030303" pitchFamily="18" charset="0"/>
            </a:endParaRPr>
          </a:p>
          <a:p>
            <a:pPr marL="285750" indent="-285750">
              <a:buFont typeface="Wingdings" panose="05000000000000000000" pitchFamily="2" charset="2"/>
              <a:buChar char="§"/>
              <a:defRPr/>
            </a:pPr>
            <a:endParaRPr lang="en-US" altLang="ko-KR" dirty="0">
              <a:latin typeface="Constantia" panose="02030602050306030303" pitchFamily="18" charset="0"/>
            </a:endParaRPr>
          </a:p>
          <a:p>
            <a:pPr marL="285750" indent="-285750">
              <a:buFont typeface="Wingdings" panose="05000000000000000000" pitchFamily="2" charset="2"/>
              <a:buChar char="§"/>
              <a:defRPr/>
            </a:pPr>
            <a:endParaRPr lang="en-US" altLang="ko-KR" dirty="0">
              <a:latin typeface="Constantia" panose="02030602050306030303" pitchFamily="18" charset="0"/>
            </a:endParaRPr>
          </a:p>
        </p:txBody>
      </p:sp>
      <p:sp>
        <p:nvSpPr>
          <p:cNvPr id="11"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grpSp>
        <p:nvGrpSpPr>
          <p:cNvPr id="6" name="그룹 5"/>
          <p:cNvGrpSpPr/>
          <p:nvPr/>
        </p:nvGrpSpPr>
        <p:grpSpPr>
          <a:xfrm>
            <a:off x="7010699" y="2348880"/>
            <a:ext cx="1798861" cy="1843106"/>
            <a:chOff x="5148064" y="4990897"/>
            <a:chExt cx="2423521" cy="1559885"/>
          </a:xfrm>
        </p:grpSpPr>
        <p:grpSp>
          <p:nvGrpSpPr>
            <p:cNvPr id="5" name="그룹 4"/>
            <p:cNvGrpSpPr/>
            <p:nvPr/>
          </p:nvGrpSpPr>
          <p:grpSpPr>
            <a:xfrm>
              <a:off x="5148064" y="4990897"/>
              <a:ext cx="2423521" cy="1559885"/>
              <a:chOff x="-998019" y="4808157"/>
              <a:chExt cx="2423521" cy="1559885"/>
            </a:xfrm>
          </p:grpSpPr>
          <p:sp>
            <p:nvSpPr>
              <p:cNvPr id="14" name="직사각형 13"/>
              <p:cNvSpPr/>
              <p:nvPr/>
            </p:nvSpPr>
            <p:spPr bwMode="auto">
              <a:xfrm>
                <a:off x="-998019" y="4868148"/>
                <a:ext cx="2423521" cy="1499894"/>
              </a:xfrm>
              <a:prstGeom prst="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endParaRPr lang="ko-KR" altLang="en-US" sz="2000" dirty="0"/>
              </a:p>
            </p:txBody>
          </p:sp>
          <p:sp>
            <p:nvSpPr>
              <p:cNvPr id="15" name="TextBox 29"/>
              <p:cNvSpPr txBox="1">
                <a:spLocks noChangeArrowheads="1"/>
              </p:cNvSpPr>
              <p:nvPr/>
            </p:nvSpPr>
            <p:spPr bwMode="auto">
              <a:xfrm>
                <a:off x="-774467" y="4808157"/>
                <a:ext cx="1926841" cy="286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600" b="1" dirty="0">
                    <a:solidFill>
                      <a:schemeClr val="bg1"/>
                    </a:solidFill>
                    <a:latin typeface="굴림" panose="020B0600000101010101" pitchFamily="50" charset="-127"/>
                    <a:ea typeface="굴림" panose="020B0600000101010101" pitchFamily="50" charset="-127"/>
                  </a:rPr>
                  <a:t>Data Memory</a:t>
                </a:r>
                <a:endParaRPr lang="ko-KR" altLang="en-US" sz="1600" b="1" dirty="0">
                  <a:solidFill>
                    <a:schemeClr val="bg1"/>
                  </a:solidFill>
                  <a:latin typeface="굴림" panose="020B0600000101010101" pitchFamily="50" charset="-127"/>
                  <a:ea typeface="굴림" panose="020B0600000101010101" pitchFamily="50" charset="-127"/>
                </a:endParaRPr>
              </a:p>
            </p:txBody>
          </p:sp>
        </p:grpSp>
        <p:sp>
          <p:nvSpPr>
            <p:cNvPr id="3" name="TextBox 2"/>
            <p:cNvSpPr txBox="1"/>
            <p:nvPr/>
          </p:nvSpPr>
          <p:spPr>
            <a:xfrm>
              <a:off x="5396188" y="5249126"/>
              <a:ext cx="793024" cy="1172170"/>
            </a:xfrm>
            <a:prstGeom prst="rect">
              <a:avLst/>
            </a:prstGeom>
            <a:noFill/>
          </p:spPr>
          <p:txBody>
            <a:bodyPr wrap="none" rtlCol="0">
              <a:spAutoFit/>
            </a:bodyPr>
            <a:lstStyle/>
            <a:p>
              <a:r>
                <a:rPr lang="en-US" altLang="ko-KR" sz="1200" dirty="0">
                  <a:solidFill>
                    <a:schemeClr val="bg1"/>
                  </a:solidFill>
                  <a:latin typeface="Constantia" panose="02030602050306030303" pitchFamily="18" charset="0"/>
                </a:rPr>
                <a:t>[0] 0</a:t>
              </a:r>
            </a:p>
            <a:p>
              <a:r>
                <a:rPr lang="en-US" altLang="ko-KR" sz="1200" dirty="0">
                  <a:solidFill>
                    <a:schemeClr val="bg1"/>
                  </a:solidFill>
                  <a:latin typeface="Constantia" panose="02030602050306030303" pitchFamily="18" charset="0"/>
                </a:rPr>
                <a:t>[1] 1</a:t>
              </a:r>
            </a:p>
            <a:p>
              <a:r>
                <a:rPr lang="en-US" altLang="ko-KR" sz="1200" dirty="0">
                  <a:solidFill>
                    <a:schemeClr val="bg1"/>
                  </a:solidFill>
                  <a:latin typeface="Constantia" panose="02030602050306030303" pitchFamily="18" charset="0"/>
                </a:rPr>
                <a:t>[2] 2</a:t>
              </a:r>
            </a:p>
            <a:p>
              <a:r>
                <a:rPr lang="en-US" altLang="ko-KR" sz="1200" dirty="0">
                  <a:solidFill>
                    <a:schemeClr val="bg1"/>
                  </a:solidFill>
                  <a:latin typeface="Constantia" panose="02030602050306030303" pitchFamily="18" charset="0"/>
                </a:rPr>
                <a:t>[3] 3</a:t>
              </a:r>
            </a:p>
            <a:p>
              <a:r>
                <a:rPr lang="en-US" altLang="ko-KR" sz="1200" dirty="0">
                  <a:solidFill>
                    <a:schemeClr val="bg1"/>
                  </a:solidFill>
                  <a:latin typeface="Constantia" panose="02030602050306030303" pitchFamily="18" charset="0"/>
                </a:rPr>
                <a:t>...</a:t>
              </a:r>
            </a:p>
            <a:p>
              <a:r>
                <a:rPr lang="en-US" altLang="ko-KR" sz="1200" dirty="0">
                  <a:solidFill>
                    <a:schemeClr val="bg1"/>
                  </a:solidFill>
                  <a:latin typeface="Constantia" panose="02030602050306030303" pitchFamily="18" charset="0"/>
                </a:rPr>
                <a:t>[14] 14</a:t>
              </a:r>
            </a:p>
            <a:p>
              <a:r>
                <a:rPr lang="en-US" altLang="ko-KR" sz="1200" dirty="0">
                  <a:solidFill>
                    <a:schemeClr val="bg1"/>
                  </a:solidFill>
                  <a:latin typeface="Constantia" panose="02030602050306030303" pitchFamily="18" charset="0"/>
                </a:rPr>
                <a:t>[15] </a:t>
              </a:r>
              <a:r>
                <a:rPr lang="en-US" altLang="ko-KR" sz="1200" dirty="0" smtClean="0">
                  <a:solidFill>
                    <a:schemeClr val="bg1"/>
                  </a:solidFill>
                  <a:latin typeface="Constantia" panose="02030602050306030303" pitchFamily="18" charset="0"/>
                </a:rPr>
                <a:t>15</a:t>
              </a:r>
              <a:endParaRPr lang="en-US" altLang="ko-KR" sz="1200" dirty="0">
                <a:solidFill>
                  <a:schemeClr val="bg1"/>
                </a:solidFill>
                <a:latin typeface="Constantia" panose="02030602050306030303" pitchFamily="18" charset="0"/>
              </a:endParaRPr>
            </a:p>
          </p:txBody>
        </p:sp>
        <p:sp>
          <p:nvSpPr>
            <p:cNvPr id="12" name="TextBox 11"/>
            <p:cNvSpPr txBox="1"/>
            <p:nvPr/>
          </p:nvSpPr>
          <p:spPr>
            <a:xfrm>
              <a:off x="6448620" y="5252202"/>
              <a:ext cx="901006" cy="1172170"/>
            </a:xfrm>
            <a:prstGeom prst="rect">
              <a:avLst/>
            </a:prstGeom>
            <a:noFill/>
          </p:spPr>
          <p:txBody>
            <a:bodyPr wrap="none" rtlCol="0">
              <a:spAutoFit/>
            </a:bodyPr>
            <a:lstStyle/>
            <a:p>
              <a:r>
                <a:rPr lang="en-US" altLang="ko-KR" sz="1200" dirty="0" smtClean="0">
                  <a:solidFill>
                    <a:schemeClr val="bg1"/>
                  </a:solidFill>
                  <a:latin typeface="Constantia" panose="02030602050306030303" pitchFamily="18" charset="0"/>
                </a:rPr>
                <a:t>[</a:t>
              </a:r>
              <a:r>
                <a:rPr lang="en-US" altLang="ko-KR" sz="1200" dirty="0">
                  <a:solidFill>
                    <a:schemeClr val="bg1"/>
                  </a:solidFill>
                  <a:latin typeface="Constantia" panose="02030602050306030303" pitchFamily="18" charset="0"/>
                </a:rPr>
                <a:t>16] 0</a:t>
              </a:r>
            </a:p>
            <a:p>
              <a:r>
                <a:rPr lang="en-US" altLang="ko-KR" sz="1200" dirty="0">
                  <a:solidFill>
                    <a:schemeClr val="bg1"/>
                  </a:solidFill>
                  <a:latin typeface="Constantia" panose="02030602050306030303" pitchFamily="18" charset="0"/>
                </a:rPr>
                <a:t>[17] -1</a:t>
              </a:r>
            </a:p>
            <a:p>
              <a:r>
                <a:rPr lang="en-US" altLang="ko-KR" sz="1200" dirty="0">
                  <a:solidFill>
                    <a:schemeClr val="bg1"/>
                  </a:solidFill>
                  <a:latin typeface="Constantia" panose="02030602050306030303" pitchFamily="18" charset="0"/>
                </a:rPr>
                <a:t>[18] -2</a:t>
              </a:r>
            </a:p>
            <a:p>
              <a:r>
                <a:rPr lang="en-US" altLang="ko-KR" sz="1200" dirty="0">
                  <a:solidFill>
                    <a:schemeClr val="bg1"/>
                  </a:solidFill>
                  <a:latin typeface="Constantia" panose="02030602050306030303" pitchFamily="18" charset="0"/>
                </a:rPr>
                <a:t>[19] -3</a:t>
              </a:r>
            </a:p>
            <a:p>
              <a:r>
                <a:rPr lang="en-US" altLang="ko-KR" sz="1200" dirty="0">
                  <a:solidFill>
                    <a:schemeClr val="bg1"/>
                  </a:solidFill>
                  <a:latin typeface="Constantia" panose="02030602050306030303" pitchFamily="18" charset="0"/>
                </a:rPr>
                <a:t>...</a:t>
              </a:r>
            </a:p>
            <a:p>
              <a:r>
                <a:rPr lang="en-US" altLang="ko-KR" sz="1200" dirty="0">
                  <a:solidFill>
                    <a:schemeClr val="bg1"/>
                  </a:solidFill>
                  <a:latin typeface="Constantia" panose="02030602050306030303" pitchFamily="18" charset="0"/>
                </a:rPr>
                <a:t>[30] -14</a:t>
              </a:r>
            </a:p>
            <a:p>
              <a:r>
                <a:rPr lang="en-US" altLang="ko-KR" sz="1200" dirty="0">
                  <a:solidFill>
                    <a:schemeClr val="bg1"/>
                  </a:solidFill>
                  <a:latin typeface="Constantia" panose="02030602050306030303" pitchFamily="18" charset="0"/>
                </a:rPr>
                <a:t>[31] -15</a:t>
              </a:r>
              <a:endParaRPr lang="ko-KR" altLang="en-US" sz="1200" dirty="0">
                <a:solidFill>
                  <a:schemeClr val="bg1"/>
                </a:solidFill>
                <a:latin typeface="Constantia" panose="02030602050306030303" pitchFamily="18" charset="0"/>
              </a:endParaRPr>
            </a:p>
          </p:txBody>
        </p:sp>
      </p:grpSp>
      <p:sp>
        <p:nvSpPr>
          <p:cNvPr id="16" name="사각형 설명선 15"/>
          <p:cNvSpPr/>
          <p:nvPr/>
        </p:nvSpPr>
        <p:spPr>
          <a:xfrm>
            <a:off x="6244690" y="2419350"/>
            <a:ext cx="2564870" cy="1772636"/>
          </a:xfrm>
          <a:custGeom>
            <a:avLst/>
            <a:gdLst>
              <a:gd name="connsiteX0" fmla="*/ 0 w 1798861"/>
              <a:gd name="connsiteY0" fmla="*/ 0 h 1772636"/>
              <a:gd name="connsiteX1" fmla="*/ 299810 w 1798861"/>
              <a:gd name="connsiteY1" fmla="*/ 0 h 1772636"/>
              <a:gd name="connsiteX2" fmla="*/ 299810 w 1798861"/>
              <a:gd name="connsiteY2" fmla="*/ 0 h 1772636"/>
              <a:gd name="connsiteX3" fmla="*/ 749525 w 1798861"/>
              <a:gd name="connsiteY3" fmla="*/ 0 h 1772636"/>
              <a:gd name="connsiteX4" fmla="*/ 1798861 w 1798861"/>
              <a:gd name="connsiteY4" fmla="*/ 0 h 1772636"/>
              <a:gd name="connsiteX5" fmla="*/ 1798861 w 1798861"/>
              <a:gd name="connsiteY5" fmla="*/ 1034038 h 1772636"/>
              <a:gd name="connsiteX6" fmla="*/ 1798861 w 1798861"/>
              <a:gd name="connsiteY6" fmla="*/ 1034038 h 1772636"/>
              <a:gd name="connsiteX7" fmla="*/ 1798861 w 1798861"/>
              <a:gd name="connsiteY7" fmla="*/ 1477197 h 1772636"/>
              <a:gd name="connsiteX8" fmla="*/ 1798861 w 1798861"/>
              <a:gd name="connsiteY8" fmla="*/ 1772636 h 1772636"/>
              <a:gd name="connsiteX9" fmla="*/ 749525 w 1798861"/>
              <a:gd name="connsiteY9" fmla="*/ 1772636 h 1772636"/>
              <a:gd name="connsiteX10" fmla="*/ 299810 w 1798861"/>
              <a:gd name="connsiteY10" fmla="*/ 1772636 h 1772636"/>
              <a:gd name="connsiteX11" fmla="*/ 299810 w 1798861"/>
              <a:gd name="connsiteY11" fmla="*/ 1772636 h 1772636"/>
              <a:gd name="connsiteX12" fmla="*/ 0 w 1798861"/>
              <a:gd name="connsiteY12" fmla="*/ 1772636 h 1772636"/>
              <a:gd name="connsiteX13" fmla="*/ 0 w 1798861"/>
              <a:gd name="connsiteY13" fmla="*/ 1477197 h 1772636"/>
              <a:gd name="connsiteX14" fmla="*/ -766009 w 1798861"/>
              <a:gd name="connsiteY14" fmla="*/ 1162229 h 1772636"/>
              <a:gd name="connsiteX15" fmla="*/ 0 w 1798861"/>
              <a:gd name="connsiteY15" fmla="*/ 1034038 h 1772636"/>
              <a:gd name="connsiteX16" fmla="*/ 0 w 1798861"/>
              <a:gd name="connsiteY16" fmla="*/ 0 h 1772636"/>
              <a:gd name="connsiteX0" fmla="*/ 766009 w 2564870"/>
              <a:gd name="connsiteY0" fmla="*/ 0 h 1772636"/>
              <a:gd name="connsiteX1" fmla="*/ 1065819 w 2564870"/>
              <a:gd name="connsiteY1" fmla="*/ 0 h 1772636"/>
              <a:gd name="connsiteX2" fmla="*/ 1065819 w 2564870"/>
              <a:gd name="connsiteY2" fmla="*/ 0 h 1772636"/>
              <a:gd name="connsiteX3" fmla="*/ 1515534 w 2564870"/>
              <a:gd name="connsiteY3" fmla="*/ 0 h 1772636"/>
              <a:gd name="connsiteX4" fmla="*/ 2564870 w 2564870"/>
              <a:gd name="connsiteY4" fmla="*/ 0 h 1772636"/>
              <a:gd name="connsiteX5" fmla="*/ 2564870 w 2564870"/>
              <a:gd name="connsiteY5" fmla="*/ 1034038 h 1772636"/>
              <a:gd name="connsiteX6" fmla="*/ 2564870 w 2564870"/>
              <a:gd name="connsiteY6" fmla="*/ 1034038 h 1772636"/>
              <a:gd name="connsiteX7" fmla="*/ 2564870 w 2564870"/>
              <a:gd name="connsiteY7" fmla="*/ 1477197 h 1772636"/>
              <a:gd name="connsiteX8" fmla="*/ 2564870 w 2564870"/>
              <a:gd name="connsiteY8" fmla="*/ 1772636 h 1772636"/>
              <a:gd name="connsiteX9" fmla="*/ 1515534 w 2564870"/>
              <a:gd name="connsiteY9" fmla="*/ 1772636 h 1772636"/>
              <a:gd name="connsiteX10" fmla="*/ 1065819 w 2564870"/>
              <a:gd name="connsiteY10" fmla="*/ 1772636 h 1772636"/>
              <a:gd name="connsiteX11" fmla="*/ 1065819 w 2564870"/>
              <a:gd name="connsiteY11" fmla="*/ 1772636 h 1772636"/>
              <a:gd name="connsiteX12" fmla="*/ 766009 w 2564870"/>
              <a:gd name="connsiteY12" fmla="*/ 1772636 h 1772636"/>
              <a:gd name="connsiteX13" fmla="*/ 766009 w 2564870"/>
              <a:gd name="connsiteY13" fmla="*/ 1211474 h 1772636"/>
              <a:gd name="connsiteX14" fmla="*/ 0 w 2564870"/>
              <a:gd name="connsiteY14" fmla="*/ 1162229 h 1772636"/>
              <a:gd name="connsiteX15" fmla="*/ 766009 w 2564870"/>
              <a:gd name="connsiteY15" fmla="*/ 1034038 h 1772636"/>
              <a:gd name="connsiteX16" fmla="*/ 766009 w 2564870"/>
              <a:gd name="connsiteY16" fmla="*/ 0 h 1772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64870" h="1772636">
                <a:moveTo>
                  <a:pt x="766009" y="0"/>
                </a:moveTo>
                <a:lnTo>
                  <a:pt x="1065819" y="0"/>
                </a:lnTo>
                <a:lnTo>
                  <a:pt x="1065819" y="0"/>
                </a:lnTo>
                <a:lnTo>
                  <a:pt x="1515534" y="0"/>
                </a:lnTo>
                <a:lnTo>
                  <a:pt x="2564870" y="0"/>
                </a:lnTo>
                <a:lnTo>
                  <a:pt x="2564870" y="1034038"/>
                </a:lnTo>
                <a:lnTo>
                  <a:pt x="2564870" y="1034038"/>
                </a:lnTo>
                <a:lnTo>
                  <a:pt x="2564870" y="1477197"/>
                </a:lnTo>
                <a:lnTo>
                  <a:pt x="2564870" y="1772636"/>
                </a:lnTo>
                <a:lnTo>
                  <a:pt x="1515534" y="1772636"/>
                </a:lnTo>
                <a:lnTo>
                  <a:pt x="1065819" y="1772636"/>
                </a:lnTo>
                <a:lnTo>
                  <a:pt x="1065819" y="1772636"/>
                </a:lnTo>
                <a:lnTo>
                  <a:pt x="766009" y="1772636"/>
                </a:lnTo>
                <a:lnTo>
                  <a:pt x="766009" y="1211474"/>
                </a:lnTo>
                <a:lnTo>
                  <a:pt x="0" y="1162229"/>
                </a:lnTo>
                <a:lnTo>
                  <a:pt x="766009" y="1034038"/>
                </a:lnTo>
                <a:lnTo>
                  <a:pt x="766009" y="0"/>
                </a:lnTo>
                <a:close/>
              </a:path>
            </a:pathLst>
          </a:cu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그림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6063" y="1385888"/>
            <a:ext cx="368935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9460"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D402B371-8D72-45D8-806A-6510E40D3284}" type="slidenum">
              <a:rPr lang="ko-KR" altLang="en-US" sz="1200" smtClean="0">
                <a:solidFill>
                  <a:srgbClr val="898989"/>
                </a:solidFill>
              </a:rPr>
              <a:pPr>
                <a:spcBef>
                  <a:spcPct val="0"/>
                </a:spcBef>
                <a:buFontTx/>
                <a:buNone/>
              </a:pPr>
              <a:t>12</a:t>
            </a:fld>
            <a:endParaRPr lang="ko-KR" altLang="en-US" sz="1200" smtClean="0">
              <a:solidFill>
                <a:srgbClr val="898989"/>
              </a:solidFill>
            </a:endParaRPr>
          </a:p>
        </p:txBody>
      </p:sp>
      <p:sp>
        <p:nvSpPr>
          <p:cNvPr id="4" name="직사각형 3"/>
          <p:cNvSpPr/>
          <p:nvPr/>
        </p:nvSpPr>
        <p:spPr>
          <a:xfrm>
            <a:off x="3908425" y="3448050"/>
            <a:ext cx="576263" cy="43973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9462" name="TextBox 7"/>
          <p:cNvSpPr txBox="1">
            <a:spLocks noChangeArrowheads="1"/>
          </p:cNvSpPr>
          <p:nvPr/>
        </p:nvSpPr>
        <p:spPr bwMode="auto">
          <a:xfrm>
            <a:off x="457200" y="4214813"/>
            <a:ext cx="8289925"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Wingdings" panose="05000000000000000000" pitchFamily="2" charset="2"/>
              <a:buChar char="§"/>
            </a:pPr>
            <a:r>
              <a:rPr lang="en-US" altLang="ko-KR" sz="2000" b="1" dirty="0">
                <a:latin typeface="Constantia" panose="02030602050306030303" pitchFamily="18" charset="0"/>
                <a:ea typeface="굴림" panose="020B0600000101010101" pitchFamily="50" charset="-127"/>
              </a:rPr>
              <a:t>Output 7 segment display</a:t>
            </a:r>
          </a:p>
          <a:p>
            <a:pPr lvl="1" latinLnBrk="0">
              <a:spcBef>
                <a:spcPct val="0"/>
              </a:spcBef>
              <a:buFont typeface="Wingdings" panose="05000000000000000000" pitchFamily="2" charset="2"/>
              <a:buChar char="ü"/>
            </a:pPr>
            <a:r>
              <a:rPr lang="en-US" altLang="ko-KR" sz="1800" dirty="0">
                <a:latin typeface="Constantia" panose="02030602050306030303" pitchFamily="18" charset="0"/>
                <a:ea typeface="굴림" panose="020B0600000101010101" pitchFamily="50" charset="-127"/>
              </a:rPr>
              <a:t>Two 7 segment displays that show the contents of Register for </a:t>
            </a:r>
            <a:r>
              <a:rPr lang="en-US" altLang="ko-KR" sz="1800" dirty="0" err="1">
                <a:latin typeface="Constantia" panose="02030602050306030303" pitchFamily="18" charset="0"/>
                <a:ea typeface="굴림" panose="020B0600000101010101" pitchFamily="50" charset="-127"/>
              </a:rPr>
              <a:t>Reg</a:t>
            </a:r>
            <a:r>
              <a:rPr lang="en-US" altLang="ko-KR" sz="1800" dirty="0">
                <a:latin typeface="Constantia" panose="02030602050306030303" pitchFamily="18" charset="0"/>
                <a:ea typeface="굴림" panose="020B0600000101010101" pitchFamily="50" charset="-127"/>
              </a:rPr>
              <a:t> Write Data in </a:t>
            </a:r>
            <a:r>
              <a:rPr lang="en-US" altLang="ko-KR" sz="1800" b="1" u="sng" dirty="0">
                <a:latin typeface="Constantia" panose="02030602050306030303" pitchFamily="18" charset="0"/>
                <a:ea typeface="굴림" panose="020B0600000101010101" pitchFamily="50" charset="-127"/>
              </a:rPr>
              <a:t>Hexadecimal</a:t>
            </a:r>
            <a:r>
              <a:rPr lang="en-US" altLang="ko-KR" sz="1800" dirty="0">
                <a:latin typeface="Constantia" panose="02030602050306030303" pitchFamily="18" charset="0"/>
                <a:ea typeface="굴림" panose="020B0600000101010101" pitchFamily="50" charset="-127"/>
              </a:rPr>
              <a:t>.</a:t>
            </a:r>
          </a:p>
          <a:p>
            <a:pPr latinLnBrk="0">
              <a:spcBef>
                <a:spcPct val="0"/>
              </a:spcBef>
              <a:buFont typeface="Wingdings" panose="05000000000000000000" pitchFamily="2" charset="2"/>
              <a:buChar char="§"/>
            </a:pPr>
            <a:endParaRPr lang="en-US" altLang="ko-KR" sz="1800" dirty="0">
              <a:latin typeface="Constantia" panose="02030602050306030303" pitchFamily="18" charset="0"/>
              <a:ea typeface="굴림" panose="020B0600000101010101" pitchFamily="50" charset="-127"/>
            </a:endParaRPr>
          </a:p>
          <a:p>
            <a:pPr latinLnBrk="0">
              <a:spcBef>
                <a:spcPct val="0"/>
              </a:spcBef>
              <a:buFont typeface="Wingdings" panose="05000000000000000000" pitchFamily="2" charset="2"/>
              <a:buChar char="§"/>
            </a:pPr>
            <a:endParaRPr lang="en-US" altLang="ko-KR" sz="1800" dirty="0">
              <a:latin typeface="Constantia" panose="02030602050306030303" pitchFamily="18" charset="0"/>
              <a:ea typeface="굴림" panose="020B0600000101010101" pitchFamily="50" charset="-127"/>
            </a:endParaRPr>
          </a:p>
        </p:txBody>
      </p:sp>
      <p:sp>
        <p:nvSpPr>
          <p:cNvPr id="11"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dirty="0" smtClean="0"/>
              <a:t>RUBIS</a:t>
            </a:r>
            <a:endParaRPr lang="ko-KR" altLang="en-US" dirty="0"/>
          </a:p>
        </p:txBody>
      </p:sp>
      <p:sp>
        <p:nvSpPr>
          <p:cNvPr id="20483"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2EC97ED6-CBAC-4A96-9137-345C10F6815A}" type="slidenum">
              <a:rPr lang="ko-KR" altLang="en-US" sz="1200" smtClean="0">
                <a:solidFill>
                  <a:srgbClr val="898989"/>
                </a:solidFill>
              </a:rPr>
              <a:pPr>
                <a:spcBef>
                  <a:spcPct val="0"/>
                </a:spcBef>
                <a:buFontTx/>
                <a:buNone/>
              </a:pPr>
              <a:t>13</a:t>
            </a:fld>
            <a:endParaRPr lang="ko-KR" altLang="en-US" sz="1200" smtClean="0">
              <a:solidFill>
                <a:srgbClr val="898989"/>
              </a:solidFill>
            </a:endParaRPr>
          </a:p>
        </p:txBody>
      </p:sp>
      <p:sp>
        <p:nvSpPr>
          <p:cNvPr id="11"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grpSp>
        <p:nvGrpSpPr>
          <p:cNvPr id="20485" name="그룹 259"/>
          <p:cNvGrpSpPr>
            <a:grpSpLocks/>
          </p:cNvGrpSpPr>
          <p:nvPr/>
        </p:nvGrpSpPr>
        <p:grpSpPr bwMode="auto">
          <a:xfrm>
            <a:off x="574675" y="2133600"/>
            <a:ext cx="2203450" cy="2209800"/>
            <a:chOff x="1240417" y="2888296"/>
            <a:chExt cx="1619764" cy="1627306"/>
          </a:xfrm>
        </p:grpSpPr>
        <p:sp>
          <p:nvSpPr>
            <p:cNvPr id="107" name="직사각형 106"/>
            <p:cNvSpPr/>
            <p:nvPr/>
          </p:nvSpPr>
          <p:spPr>
            <a:xfrm>
              <a:off x="1240417" y="2895310"/>
              <a:ext cx="1619764" cy="1620292"/>
            </a:xfrm>
            <a:prstGeom prst="rect">
              <a:avLst/>
            </a:prstGeom>
            <a:noFill/>
            <a:ln w="12700" cap="flat" cmpd="sng" algn="ctr">
              <a:solidFill>
                <a:sysClr val="windowText" lastClr="000000"/>
              </a:solidFill>
              <a:prstDash val="solid"/>
              <a:miter lim="800000"/>
            </a:ln>
            <a:effectLst/>
          </p:spPr>
          <p:txBody>
            <a:bodyPr anchor="ctr"/>
            <a:lstStyle/>
            <a:p>
              <a:pPr algn="ctr" eaLnBrk="1" fontAlgn="auto" latinLnBrk="1" hangingPunct="1">
                <a:spcBef>
                  <a:spcPts val="0"/>
                </a:spcBef>
                <a:spcAft>
                  <a:spcPts val="0"/>
                </a:spcAft>
                <a:defRPr/>
              </a:pPr>
              <a:endParaRPr kumimoji="0" lang="ko-KR" altLang="en-US" sz="1600" kern="0" dirty="0">
                <a:solidFill>
                  <a:prstClr val="black"/>
                </a:solidFill>
                <a:latin typeface="Calibri" panose="020F0502020204030204"/>
                <a:ea typeface="맑은 고딕" panose="020B0503020000020004" pitchFamily="50" charset="-127"/>
              </a:endParaRPr>
            </a:p>
          </p:txBody>
        </p:sp>
        <p:sp>
          <p:nvSpPr>
            <p:cNvPr id="108" name="TextBox 261"/>
            <p:cNvSpPr txBox="1">
              <a:spLocks noChangeArrowheads="1"/>
            </p:cNvSpPr>
            <p:nvPr/>
          </p:nvSpPr>
          <p:spPr bwMode="auto">
            <a:xfrm>
              <a:off x="2289530" y="3164190"/>
              <a:ext cx="563649" cy="340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Read</a:t>
              </a:r>
              <a:br>
                <a:rPr kumimoji="0" lang="en-US" altLang="ko-KR" sz="1200" kern="0" dirty="0" smtClean="0">
                  <a:solidFill>
                    <a:prstClr val="black"/>
                  </a:solidFill>
                  <a:latin typeface="굴림" panose="020B0600000101010101" pitchFamily="50" charset="-127"/>
                  <a:ea typeface="굴림" panose="020B0600000101010101" pitchFamily="50" charset="-127"/>
                </a:rPr>
              </a:br>
              <a:r>
                <a:rPr kumimoji="0" lang="en-US" altLang="ko-KR" sz="1200" kern="0" dirty="0" smtClean="0">
                  <a:solidFill>
                    <a:prstClr val="black"/>
                  </a:solidFill>
                  <a:latin typeface="굴림" panose="020B0600000101010101" pitchFamily="50" charset="-127"/>
                  <a:ea typeface="굴림" panose="020B0600000101010101" pitchFamily="50" charset="-127"/>
                </a:rPr>
                <a:t>Address</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sp>
          <p:nvSpPr>
            <p:cNvPr id="109" name="TextBox 262"/>
            <p:cNvSpPr txBox="1">
              <a:spLocks noChangeArrowheads="1"/>
            </p:cNvSpPr>
            <p:nvPr/>
          </p:nvSpPr>
          <p:spPr bwMode="auto">
            <a:xfrm>
              <a:off x="1485482" y="2888296"/>
              <a:ext cx="1129634" cy="20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b="1" u="sng" kern="0" dirty="0" smtClean="0">
                  <a:solidFill>
                    <a:prstClr val="black"/>
                  </a:solidFill>
                  <a:latin typeface="굴림" panose="020B0600000101010101" pitchFamily="50" charset="-127"/>
                  <a:ea typeface="굴림" panose="020B0600000101010101" pitchFamily="50" charset="-127"/>
                </a:rPr>
                <a:t>Instruction Memory</a:t>
              </a:r>
              <a:endParaRPr kumimoji="0" lang="ko-KR" altLang="en-US" sz="1200" b="1" u="sng" kern="0" dirty="0" smtClean="0">
                <a:solidFill>
                  <a:prstClr val="black"/>
                </a:solidFill>
                <a:latin typeface="굴림" panose="020B0600000101010101" pitchFamily="50" charset="-127"/>
                <a:ea typeface="굴림" panose="020B0600000101010101" pitchFamily="50" charset="-127"/>
              </a:endParaRPr>
            </a:p>
          </p:txBody>
        </p:sp>
        <p:sp>
          <p:nvSpPr>
            <p:cNvPr id="110" name="TextBox 263"/>
            <p:cNvSpPr txBox="1">
              <a:spLocks noChangeArrowheads="1"/>
            </p:cNvSpPr>
            <p:nvPr/>
          </p:nvSpPr>
          <p:spPr bwMode="auto">
            <a:xfrm>
              <a:off x="2162329" y="3880813"/>
              <a:ext cx="690850" cy="204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Instruction</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grpSp>
      <p:sp>
        <p:nvSpPr>
          <p:cNvPr id="79" name="TextBox 78"/>
          <p:cNvSpPr txBox="1"/>
          <p:nvPr/>
        </p:nvSpPr>
        <p:spPr>
          <a:xfrm>
            <a:off x="1139825" y="2959100"/>
            <a:ext cx="1082675" cy="584200"/>
          </a:xfrm>
          <a:prstGeom prst="rect">
            <a:avLst/>
          </a:prstGeom>
          <a:noFill/>
        </p:spPr>
        <p:txBody>
          <a:bodyPr wrap="none">
            <a:spAutoFit/>
          </a:bodyPr>
          <a:lstStyle/>
          <a:p>
            <a:pPr eaLnBrk="1" fontAlgn="auto" latinLnBrk="1" hangingPunct="1">
              <a:spcBef>
                <a:spcPts val="0"/>
              </a:spcBef>
              <a:spcAft>
                <a:spcPts val="0"/>
              </a:spcAft>
              <a:defRPr/>
            </a:pPr>
            <a:r>
              <a:rPr kumimoji="0" lang="en-US" altLang="ko-KR" sz="3200" kern="0" dirty="0">
                <a:solidFill>
                  <a:prstClr val="black"/>
                </a:solidFill>
                <a:latin typeface="Calibri" panose="020F0502020204030204"/>
                <a:ea typeface="맑은 고딕" panose="020B0503020000020004" pitchFamily="50" charset="-127"/>
              </a:rPr>
              <a:t>FPGA</a:t>
            </a:r>
            <a:endParaRPr kumimoji="0" lang="ko-KR" altLang="en-US" sz="3200" kern="0" dirty="0">
              <a:solidFill>
                <a:prstClr val="black"/>
              </a:solidFill>
              <a:latin typeface="Calibri" panose="020F0502020204030204"/>
              <a:ea typeface="맑은 고딕" panose="020B0503020000020004" pitchFamily="50" charset="-127"/>
            </a:endParaRPr>
          </a:p>
        </p:txBody>
      </p:sp>
      <p:sp>
        <p:nvSpPr>
          <p:cNvPr id="80" name="TextBox 79"/>
          <p:cNvSpPr txBox="1"/>
          <p:nvPr/>
        </p:nvSpPr>
        <p:spPr>
          <a:xfrm>
            <a:off x="5024438" y="2959100"/>
            <a:ext cx="1082675" cy="584200"/>
          </a:xfrm>
          <a:prstGeom prst="rect">
            <a:avLst/>
          </a:prstGeom>
          <a:noFill/>
        </p:spPr>
        <p:txBody>
          <a:bodyPr wrap="none">
            <a:spAutoFit/>
          </a:bodyPr>
          <a:lstStyle/>
          <a:p>
            <a:pPr eaLnBrk="1" fontAlgn="auto" latinLnBrk="1" hangingPunct="1">
              <a:spcBef>
                <a:spcPts val="0"/>
              </a:spcBef>
              <a:spcAft>
                <a:spcPts val="0"/>
              </a:spcAft>
              <a:defRPr/>
            </a:pPr>
            <a:r>
              <a:rPr kumimoji="0" lang="en-US" altLang="ko-KR" sz="3200" kern="0" dirty="0">
                <a:solidFill>
                  <a:prstClr val="black"/>
                </a:solidFill>
                <a:latin typeface="Calibri" panose="020F0502020204030204"/>
                <a:ea typeface="맑은 고딕" panose="020B0503020000020004" pitchFamily="50" charset="-127"/>
              </a:rPr>
              <a:t>FPGA</a:t>
            </a:r>
            <a:endParaRPr kumimoji="0" lang="ko-KR" altLang="en-US" sz="3200" kern="0" dirty="0">
              <a:solidFill>
                <a:prstClr val="black"/>
              </a:solidFill>
              <a:latin typeface="Calibri" panose="020F0502020204030204"/>
              <a:ea typeface="맑은 고딕" panose="020B0503020000020004" pitchFamily="50" charset="-127"/>
            </a:endParaRPr>
          </a:p>
        </p:txBody>
      </p:sp>
      <p:sp>
        <p:nvSpPr>
          <p:cNvPr id="81" name="TextBox 263"/>
          <p:cNvSpPr txBox="1">
            <a:spLocks noChangeArrowheads="1"/>
          </p:cNvSpPr>
          <p:nvPr/>
        </p:nvSpPr>
        <p:spPr bwMode="auto">
          <a:xfrm>
            <a:off x="4438650" y="3484563"/>
            <a:ext cx="93980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Instruction</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grpSp>
        <p:nvGrpSpPr>
          <p:cNvPr id="20489" name="그룹 81"/>
          <p:cNvGrpSpPr>
            <a:grpSpLocks/>
          </p:cNvGrpSpPr>
          <p:nvPr/>
        </p:nvGrpSpPr>
        <p:grpSpPr bwMode="auto">
          <a:xfrm rot="10800000">
            <a:off x="6413500" y="3125788"/>
            <a:ext cx="249238" cy="288925"/>
            <a:chOff x="1633827" y="3311348"/>
            <a:chExt cx="160337" cy="184540"/>
          </a:xfrm>
        </p:grpSpPr>
        <p:cxnSp>
          <p:nvCxnSpPr>
            <p:cNvPr id="20507" name="직선 연결선 104"/>
            <p:cNvCxnSpPr>
              <a:cxnSpLocks noChangeShapeType="1"/>
            </p:cNvCxnSpPr>
            <p:nvPr/>
          </p:nvCxnSpPr>
          <p:spPr bwMode="auto">
            <a:xfrm>
              <a:off x="1633827" y="3311348"/>
              <a:ext cx="160337" cy="83016"/>
            </a:xfrm>
            <a:prstGeom prst="line">
              <a:avLst/>
            </a:prstGeom>
            <a:noFill/>
            <a:ln w="12700" algn="ctr">
              <a:solidFill>
                <a:srgbClr val="000000"/>
              </a:solidFill>
              <a:miter lim="800000"/>
              <a:headEnd/>
              <a:tailEnd/>
            </a:ln>
            <a:extLst>
              <a:ext uri="{909E8E84-426E-40DD-AFC4-6F175D3DCCD1}">
                <a14:hiddenFill xmlns:a14="http://schemas.microsoft.com/office/drawing/2010/main">
                  <a:noFill/>
                </a14:hiddenFill>
              </a:ext>
            </a:extLst>
          </p:spPr>
        </p:cxnSp>
        <p:cxnSp>
          <p:nvCxnSpPr>
            <p:cNvPr id="20508" name="직선 연결선 105"/>
            <p:cNvCxnSpPr>
              <a:cxnSpLocks noChangeShapeType="1"/>
            </p:cNvCxnSpPr>
            <p:nvPr/>
          </p:nvCxnSpPr>
          <p:spPr bwMode="auto">
            <a:xfrm flipH="1">
              <a:off x="1633827" y="3394364"/>
              <a:ext cx="160337" cy="101524"/>
            </a:xfrm>
            <a:prstGeom prst="line">
              <a:avLst/>
            </a:prstGeom>
            <a:noFill/>
            <a:ln w="12700" algn="ctr">
              <a:solidFill>
                <a:srgbClr val="000000"/>
              </a:solidFill>
              <a:miter lim="800000"/>
              <a:headEnd/>
              <a:tailEnd/>
            </a:ln>
            <a:extLst>
              <a:ext uri="{909E8E84-426E-40DD-AFC4-6F175D3DCCD1}">
                <a14:hiddenFill xmlns:a14="http://schemas.microsoft.com/office/drawing/2010/main">
                  <a:noFill/>
                </a14:hiddenFill>
              </a:ext>
            </a:extLst>
          </p:spPr>
        </p:cxnSp>
      </p:grpSp>
      <p:cxnSp>
        <p:nvCxnSpPr>
          <p:cNvPr id="20490" name="직선 연결선 82"/>
          <p:cNvCxnSpPr>
            <a:cxnSpLocks noChangeShapeType="1"/>
          </p:cNvCxnSpPr>
          <p:nvPr/>
        </p:nvCxnSpPr>
        <p:spPr bwMode="auto">
          <a:xfrm>
            <a:off x="2768600" y="2789238"/>
            <a:ext cx="1690688" cy="0"/>
          </a:xfrm>
          <a:prstGeom prst="line">
            <a:avLst/>
          </a:prstGeom>
          <a:noFill/>
          <a:ln w="38100" algn="ctr">
            <a:solidFill>
              <a:srgbClr val="000000"/>
            </a:solidFill>
            <a:miter lim="800000"/>
            <a:headEnd type="arrow" w="med" len="med"/>
            <a:tailEnd/>
          </a:ln>
          <a:extLst>
            <a:ext uri="{909E8E84-426E-40DD-AFC4-6F175D3DCCD1}">
              <a14:hiddenFill xmlns:a14="http://schemas.microsoft.com/office/drawing/2010/main">
                <a:noFill/>
              </a14:hiddenFill>
            </a:ext>
          </a:extLst>
        </p:spPr>
      </p:cxnSp>
      <p:cxnSp>
        <p:nvCxnSpPr>
          <p:cNvPr id="20491" name="직선 연결선 83"/>
          <p:cNvCxnSpPr>
            <a:cxnSpLocks noChangeShapeType="1"/>
            <a:stCxn id="110" idx="3"/>
            <a:endCxn id="81" idx="1"/>
          </p:cNvCxnSpPr>
          <p:nvPr/>
        </p:nvCxnSpPr>
        <p:spPr bwMode="auto">
          <a:xfrm>
            <a:off x="2768600" y="3621088"/>
            <a:ext cx="1670050" cy="1587"/>
          </a:xfrm>
          <a:prstGeom prst="line">
            <a:avLst/>
          </a:prstGeom>
          <a:noFill/>
          <a:ln w="38100" algn="ctr">
            <a:solidFill>
              <a:srgbClr val="000000"/>
            </a:solidFill>
            <a:miter lim="800000"/>
            <a:headEnd/>
            <a:tailEnd type="arrow" w="med" len="med"/>
          </a:ln>
          <a:extLst>
            <a:ext uri="{909E8E84-426E-40DD-AFC4-6F175D3DCCD1}">
              <a14:hiddenFill xmlns:a14="http://schemas.microsoft.com/office/drawing/2010/main">
                <a:noFill/>
              </a14:hiddenFill>
            </a:ext>
          </a:extLst>
        </p:spPr>
      </p:cxnSp>
      <p:sp>
        <p:nvSpPr>
          <p:cNvPr id="85" name="직사각형 84"/>
          <p:cNvSpPr/>
          <p:nvPr/>
        </p:nvSpPr>
        <p:spPr>
          <a:xfrm>
            <a:off x="7673975" y="2987675"/>
            <a:ext cx="1290638" cy="614363"/>
          </a:xfrm>
          <a:prstGeom prst="rect">
            <a:avLst/>
          </a:prstGeom>
          <a:solidFill>
            <a:sysClr val="window" lastClr="FFFFFF"/>
          </a:solidFill>
          <a:ln w="12700" cap="flat" cmpd="sng" algn="ctr">
            <a:solidFill>
              <a:sysClr val="windowText" lastClr="000000"/>
            </a:solidFill>
            <a:prstDash val="solid"/>
            <a:miter lim="800000"/>
          </a:ln>
          <a:effectLst/>
        </p:spPr>
        <p:txBody>
          <a:bodyPr anchor="ctr"/>
          <a:lstStyle/>
          <a:p>
            <a:pPr algn="ctr" eaLnBrk="1" fontAlgn="auto" latinLnBrk="1" hangingPunct="1">
              <a:spcBef>
                <a:spcPts val="0"/>
              </a:spcBef>
              <a:spcAft>
                <a:spcPts val="0"/>
              </a:spcAft>
              <a:defRPr/>
            </a:pPr>
            <a:r>
              <a:rPr kumimoji="0" lang="en-US" altLang="ko-KR" sz="2000" kern="0" dirty="0" smtClean="0">
                <a:solidFill>
                  <a:prstClr val="black"/>
                </a:solidFill>
                <a:latin typeface="Calibri" panose="020F0502020204030204"/>
                <a:ea typeface="맑은 고딕" panose="020B0503020000020004" pitchFamily="50" charset="-127"/>
              </a:rPr>
              <a:t>50MHz </a:t>
            </a:r>
            <a:r>
              <a:rPr kumimoji="0" lang="en-US" altLang="ko-KR" sz="2000" kern="0" dirty="0">
                <a:solidFill>
                  <a:prstClr val="black"/>
                </a:solidFill>
                <a:latin typeface="Calibri" panose="020F0502020204030204"/>
                <a:ea typeface="맑은 고딕" panose="020B0503020000020004" pitchFamily="50" charset="-127"/>
              </a:rPr>
              <a:t>Oscillator</a:t>
            </a:r>
            <a:endParaRPr kumimoji="0" lang="ko-KR" altLang="en-US" sz="2000" kern="0" dirty="0">
              <a:solidFill>
                <a:prstClr val="black"/>
              </a:solidFill>
              <a:latin typeface="Calibri" panose="020F0502020204030204"/>
              <a:ea typeface="맑은 고딕" panose="020B0503020000020004" pitchFamily="50" charset="-127"/>
            </a:endParaRPr>
          </a:p>
        </p:txBody>
      </p:sp>
      <p:sp>
        <p:nvSpPr>
          <p:cNvPr id="87" name="TextBox 261"/>
          <p:cNvSpPr txBox="1">
            <a:spLocks noChangeArrowheads="1"/>
          </p:cNvSpPr>
          <p:nvPr/>
        </p:nvSpPr>
        <p:spPr bwMode="auto">
          <a:xfrm>
            <a:off x="6184900" y="2636838"/>
            <a:ext cx="474663"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RST</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sp>
        <p:nvSpPr>
          <p:cNvPr id="88" name="TextBox 261"/>
          <p:cNvSpPr txBox="1">
            <a:spLocks noChangeArrowheads="1"/>
          </p:cNvSpPr>
          <p:nvPr/>
        </p:nvSpPr>
        <p:spPr bwMode="auto">
          <a:xfrm>
            <a:off x="4975225" y="4065588"/>
            <a:ext cx="563563"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LED1</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pic>
        <p:nvPicPr>
          <p:cNvPr id="20495" name="그림 32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95863" y="4872038"/>
            <a:ext cx="525462" cy="71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96" name="그림 32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653088" y="4872038"/>
            <a:ext cx="525462" cy="717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1" name="TextBox 261"/>
          <p:cNvSpPr txBox="1">
            <a:spLocks noChangeArrowheads="1"/>
          </p:cNvSpPr>
          <p:nvPr/>
        </p:nvSpPr>
        <p:spPr bwMode="auto">
          <a:xfrm>
            <a:off x="5548313" y="4068763"/>
            <a:ext cx="73025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LED2</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cxnSp>
        <p:nvCxnSpPr>
          <p:cNvPr id="20498" name="직선 화살표 연결선 92"/>
          <p:cNvCxnSpPr>
            <a:cxnSpLocks noChangeShapeType="1"/>
            <a:stCxn id="85" idx="1"/>
          </p:cNvCxnSpPr>
          <p:nvPr/>
        </p:nvCxnSpPr>
        <p:spPr bwMode="auto">
          <a:xfrm flipH="1" flipV="1">
            <a:off x="6650038" y="3286125"/>
            <a:ext cx="1023937" cy="9525"/>
          </a:xfrm>
          <a:prstGeom prst="straightConnector1">
            <a:avLst/>
          </a:prstGeom>
          <a:noFill/>
          <a:ln w="12700" algn="ctr">
            <a:solidFill>
              <a:srgbClr val="2E75B6"/>
            </a:solidFill>
            <a:miter lim="800000"/>
            <a:headEnd/>
            <a:tailEnd type="triangle" w="med" len="med"/>
          </a:ln>
          <a:extLst>
            <a:ext uri="{909E8E84-426E-40DD-AFC4-6F175D3DCCD1}">
              <a14:hiddenFill xmlns:a14="http://schemas.microsoft.com/office/drawing/2010/main">
                <a:noFill/>
              </a14:hiddenFill>
            </a:ext>
          </a:extLst>
        </p:spPr>
      </p:cxnSp>
      <p:grpSp>
        <p:nvGrpSpPr>
          <p:cNvPr id="20499" name="그룹 259"/>
          <p:cNvGrpSpPr>
            <a:grpSpLocks/>
          </p:cNvGrpSpPr>
          <p:nvPr/>
        </p:nvGrpSpPr>
        <p:grpSpPr bwMode="auto">
          <a:xfrm>
            <a:off x="4459288" y="2133600"/>
            <a:ext cx="2203450" cy="2212975"/>
            <a:chOff x="1240417" y="2886110"/>
            <a:chExt cx="1619764" cy="1629492"/>
          </a:xfrm>
        </p:grpSpPr>
        <p:sp>
          <p:nvSpPr>
            <p:cNvPr id="100" name="직사각형 99"/>
            <p:cNvSpPr/>
            <p:nvPr/>
          </p:nvSpPr>
          <p:spPr>
            <a:xfrm>
              <a:off x="1240417" y="2895461"/>
              <a:ext cx="1619764" cy="1620141"/>
            </a:xfrm>
            <a:prstGeom prst="rect">
              <a:avLst/>
            </a:prstGeom>
            <a:noFill/>
            <a:ln w="12700" cap="flat" cmpd="sng" algn="ctr">
              <a:solidFill>
                <a:sysClr val="windowText" lastClr="000000"/>
              </a:solidFill>
              <a:prstDash val="solid"/>
              <a:miter lim="800000"/>
            </a:ln>
            <a:effectLst/>
          </p:spPr>
          <p:txBody>
            <a:bodyPr anchor="ctr"/>
            <a:lstStyle/>
            <a:p>
              <a:pPr algn="ctr" eaLnBrk="1" fontAlgn="auto" latinLnBrk="1" hangingPunct="1">
                <a:spcBef>
                  <a:spcPts val="0"/>
                </a:spcBef>
                <a:spcAft>
                  <a:spcPts val="0"/>
                </a:spcAft>
                <a:defRPr/>
              </a:pPr>
              <a:endParaRPr kumimoji="0" lang="ko-KR" altLang="en-US" sz="1600" kern="0" dirty="0">
                <a:solidFill>
                  <a:prstClr val="black"/>
                </a:solidFill>
                <a:latin typeface="Calibri" panose="020F0502020204030204"/>
                <a:ea typeface="맑은 고딕" panose="020B0503020000020004" pitchFamily="50" charset="-127"/>
              </a:endParaRPr>
            </a:p>
          </p:txBody>
        </p:sp>
        <p:sp>
          <p:nvSpPr>
            <p:cNvPr id="101" name="TextBox 261"/>
            <p:cNvSpPr txBox="1">
              <a:spLocks noChangeArrowheads="1"/>
            </p:cNvSpPr>
            <p:nvPr/>
          </p:nvSpPr>
          <p:spPr bwMode="auto">
            <a:xfrm>
              <a:off x="1246252" y="3236790"/>
              <a:ext cx="289410" cy="204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kern="0" dirty="0" smtClean="0">
                  <a:solidFill>
                    <a:prstClr val="black"/>
                  </a:solidFill>
                  <a:latin typeface="굴림" panose="020B0600000101010101" pitchFamily="50" charset="-127"/>
                  <a:ea typeface="굴림" panose="020B0600000101010101" pitchFamily="50" charset="-127"/>
                </a:rPr>
                <a:t>PC</a:t>
              </a:r>
              <a:endParaRPr kumimoji="0" lang="ko-KR" altLang="en-US" sz="1200" kern="0" dirty="0" smtClean="0">
                <a:solidFill>
                  <a:prstClr val="black"/>
                </a:solidFill>
                <a:latin typeface="굴림" panose="020B0600000101010101" pitchFamily="50" charset="-127"/>
                <a:ea typeface="굴림" panose="020B0600000101010101" pitchFamily="50" charset="-127"/>
              </a:endParaRPr>
            </a:p>
          </p:txBody>
        </p:sp>
        <p:sp>
          <p:nvSpPr>
            <p:cNvPr id="102" name="TextBox 262"/>
            <p:cNvSpPr txBox="1">
              <a:spLocks noChangeArrowheads="1"/>
            </p:cNvSpPr>
            <p:nvPr/>
          </p:nvSpPr>
          <p:spPr bwMode="auto">
            <a:xfrm>
              <a:off x="1580007" y="2886110"/>
              <a:ext cx="940583" cy="203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eaLnBrk="1" fontAlgn="auto" latinLnBrk="0" hangingPunct="1">
                <a:spcBef>
                  <a:spcPct val="0"/>
                </a:spcBef>
                <a:spcAft>
                  <a:spcPts val="0"/>
                </a:spcAft>
                <a:buFontTx/>
                <a:buNone/>
                <a:defRPr/>
              </a:pPr>
              <a:r>
                <a:rPr kumimoji="0" lang="en-US" altLang="ko-KR" sz="1200" b="1" u="sng" kern="0" dirty="0" smtClean="0">
                  <a:solidFill>
                    <a:prstClr val="black"/>
                  </a:solidFill>
                  <a:latin typeface="굴림" panose="020B0600000101010101" pitchFamily="50" charset="-127"/>
                  <a:ea typeface="굴림" panose="020B0600000101010101" pitchFamily="50" charset="-127"/>
                </a:rPr>
                <a:t>Microprocessor</a:t>
              </a:r>
              <a:endParaRPr kumimoji="0" lang="ko-KR" altLang="en-US" sz="1200" b="1" u="sng" kern="0" dirty="0" smtClean="0">
                <a:solidFill>
                  <a:prstClr val="black"/>
                </a:solidFill>
                <a:latin typeface="굴림" panose="020B0600000101010101" pitchFamily="50" charset="-127"/>
                <a:ea typeface="굴림" panose="020B0600000101010101" pitchFamily="50" charset="-127"/>
              </a:endParaRPr>
            </a:p>
          </p:txBody>
        </p:sp>
      </p:grpSp>
      <p:cxnSp>
        <p:nvCxnSpPr>
          <p:cNvPr id="20501" name="직선 화살표 연결선 97"/>
          <p:cNvCxnSpPr>
            <a:cxnSpLocks noChangeShapeType="1"/>
            <a:stCxn id="91" idx="2"/>
            <a:endCxn id="20496" idx="0"/>
          </p:cNvCxnSpPr>
          <p:nvPr/>
        </p:nvCxnSpPr>
        <p:spPr bwMode="auto">
          <a:xfrm>
            <a:off x="5913438" y="4344988"/>
            <a:ext cx="1587" cy="527050"/>
          </a:xfrm>
          <a:prstGeom prst="straightConnector1">
            <a:avLst/>
          </a:prstGeom>
          <a:noFill/>
          <a:ln w="28575" algn="ctr">
            <a:solidFill>
              <a:srgbClr val="000000"/>
            </a:solidFill>
            <a:miter lim="800000"/>
            <a:headEnd/>
            <a:tailEnd type="arrow" w="med" len="med"/>
          </a:ln>
          <a:extLst>
            <a:ext uri="{909E8E84-426E-40DD-AFC4-6F175D3DCCD1}">
              <a14:hiddenFill xmlns:a14="http://schemas.microsoft.com/office/drawing/2010/main">
                <a:noFill/>
              </a14:hiddenFill>
            </a:ext>
          </a:extLst>
        </p:spPr>
      </p:cxnSp>
      <p:cxnSp>
        <p:nvCxnSpPr>
          <p:cNvPr id="20502" name="직선 화살표 연결선 98"/>
          <p:cNvCxnSpPr>
            <a:cxnSpLocks noChangeShapeType="1"/>
            <a:stCxn id="88" idx="2"/>
            <a:endCxn id="20495" idx="0"/>
          </p:cNvCxnSpPr>
          <p:nvPr/>
        </p:nvCxnSpPr>
        <p:spPr bwMode="auto">
          <a:xfrm>
            <a:off x="5256213" y="4341813"/>
            <a:ext cx="1587" cy="530225"/>
          </a:xfrm>
          <a:prstGeom prst="straightConnector1">
            <a:avLst/>
          </a:prstGeom>
          <a:noFill/>
          <a:ln w="28575" algn="ctr">
            <a:solidFill>
              <a:srgbClr val="000000"/>
            </a:solidFill>
            <a:miter lim="800000"/>
            <a:headEnd/>
            <a:tailEnd type="arrow" w="med" len="med"/>
          </a:ln>
          <a:extLst>
            <a:ext uri="{909E8E84-426E-40DD-AFC4-6F175D3DCCD1}">
              <a14:hiddenFill xmlns:a14="http://schemas.microsoft.com/office/drawing/2010/main">
                <a:noFill/>
              </a14:hiddenFill>
            </a:ext>
          </a:extLst>
        </p:spPr>
      </p:cxnSp>
      <p:cxnSp>
        <p:nvCxnSpPr>
          <p:cNvPr id="4" name="꺾인 연결선 3"/>
          <p:cNvCxnSpPr/>
          <p:nvPr/>
        </p:nvCxnSpPr>
        <p:spPr>
          <a:xfrm flipV="1">
            <a:off x="6659563" y="2409825"/>
            <a:ext cx="576262" cy="379413"/>
          </a:xfrm>
          <a:prstGeom prst="bentConnector3">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33" name="Picture 1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35825" y="2212681"/>
            <a:ext cx="317213" cy="3175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22531"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B9F3435A-932A-409C-B48C-4C4E5ACE9819}" type="slidenum">
              <a:rPr lang="ko-KR" altLang="en-US" sz="1200" smtClean="0">
                <a:solidFill>
                  <a:srgbClr val="898989"/>
                </a:solidFill>
              </a:rPr>
              <a:pPr>
                <a:spcBef>
                  <a:spcPct val="0"/>
                </a:spcBef>
                <a:buFontTx/>
                <a:buNone/>
              </a:pPr>
              <a:t>14</a:t>
            </a:fld>
            <a:endParaRPr lang="ko-KR" altLang="en-US" sz="1200" smtClean="0">
              <a:solidFill>
                <a:srgbClr val="898989"/>
              </a:solidFill>
            </a:endParaRPr>
          </a:p>
        </p:txBody>
      </p:sp>
      <p:sp>
        <p:nvSpPr>
          <p:cNvPr id="22532" name="제목 3"/>
          <p:cNvSpPr>
            <a:spLocks noGrp="1"/>
          </p:cNvSpPr>
          <p:nvPr>
            <p:ph type="title"/>
          </p:nvPr>
        </p:nvSpPr>
        <p:spPr>
          <a:xfrm>
            <a:off x="457200" y="274638"/>
            <a:ext cx="8229600" cy="1011237"/>
          </a:xfrm>
        </p:spPr>
        <p:txBody>
          <a:bodyPr/>
          <a:lstStyle/>
          <a:p>
            <a:pPr marL="342900" indent="-342900">
              <a:lnSpc>
                <a:spcPct val="90000"/>
              </a:lnSpc>
            </a:pPr>
            <a:r>
              <a:rPr lang="en-US" altLang="ko-KR" sz="3200" smtClean="0">
                <a:cs typeface="Arial" panose="020B0604020202020204" pitchFamily="34" charset="0"/>
              </a:rPr>
              <a:t>Example test set : Input</a:t>
            </a:r>
            <a:endParaRPr lang="en-US" altLang="ko-KR" sz="4000" smtClean="0">
              <a:cs typeface="Arial" panose="020B0604020202020204" pitchFamily="34" charset="0"/>
            </a:endParaRPr>
          </a:p>
        </p:txBody>
      </p:sp>
      <p:sp>
        <p:nvSpPr>
          <p:cNvPr id="44" name="사각형 설명선 43"/>
          <p:cNvSpPr/>
          <p:nvPr/>
        </p:nvSpPr>
        <p:spPr>
          <a:xfrm>
            <a:off x="7377113" y="1874838"/>
            <a:ext cx="1339850" cy="685800"/>
          </a:xfrm>
          <a:prstGeom prst="wedgeRectCallout">
            <a:avLst>
              <a:gd name="adj1" fmla="val -50397"/>
              <a:gd name="adj2" fmla="val 31345"/>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ko-KR" altLang="en-US"/>
          </a:p>
        </p:txBody>
      </p:sp>
      <p:sp>
        <p:nvSpPr>
          <p:cNvPr id="22534" name="TextBox 20"/>
          <p:cNvSpPr txBox="1">
            <a:spLocks noChangeArrowheads="1"/>
          </p:cNvSpPr>
          <p:nvPr/>
        </p:nvSpPr>
        <p:spPr bwMode="auto">
          <a:xfrm>
            <a:off x="684213" y="2139950"/>
            <a:ext cx="6480175" cy="193833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Arial" panose="020B0604020202020204" pitchFamily="34" charset="0"/>
              <a:buNone/>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[1] lw $s1, 0($s0)	// 2’b01 2’b00 2’b01 2’b00</a:t>
            </a:r>
          </a:p>
          <a:p>
            <a:pPr latinLnBrk="0">
              <a:spcBef>
                <a:spcPct val="0"/>
              </a:spcBef>
              <a:buFont typeface="Arial" panose="020B0604020202020204" pitchFamily="34" charset="0"/>
              <a:buNone/>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[2] lw $s2, 1($s0)	// 2’b01 2’b00 2’b10 2’b01</a:t>
            </a:r>
          </a:p>
          <a:p>
            <a:pPr latinLnBrk="0">
              <a:spcBef>
                <a:spcPct val="0"/>
              </a:spcBef>
              <a:buFont typeface="Arial" panose="020B0604020202020204" pitchFamily="34" charset="0"/>
              <a:buNone/>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[3] add $s0, $s1, $s2	// 2’b00 2’b01 2’b10 2’b00</a:t>
            </a:r>
          </a:p>
          <a:p>
            <a:pPr latinLnBrk="0">
              <a:spcBef>
                <a:spcPct val="0"/>
              </a:spcBef>
              <a:buFont typeface="Arial" panose="020B0604020202020204" pitchFamily="34" charset="0"/>
              <a:buNone/>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[4] sw $s2, 1($s0)	// 2’b10 2’b00 2’b10 2’b01</a:t>
            </a:r>
          </a:p>
          <a:p>
            <a:pPr latinLnBrk="0">
              <a:spcBef>
                <a:spcPct val="0"/>
              </a:spcBef>
              <a:buFont typeface="Arial" panose="020B0604020202020204" pitchFamily="34" charset="0"/>
              <a:buNone/>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[5] j -1			// 2’b11 2’b00 2’b00 2’b11</a:t>
            </a:r>
          </a:p>
        </p:txBody>
      </p:sp>
      <p:sp>
        <p:nvSpPr>
          <p:cNvPr id="46" name="직사각형 45"/>
          <p:cNvSpPr/>
          <p:nvPr/>
        </p:nvSpPr>
        <p:spPr>
          <a:xfrm>
            <a:off x="6022975" y="2540000"/>
            <a:ext cx="790575" cy="4349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7" name="직사각형 46"/>
          <p:cNvSpPr/>
          <p:nvPr/>
        </p:nvSpPr>
        <p:spPr>
          <a:xfrm>
            <a:off x="6022975" y="3660775"/>
            <a:ext cx="790575" cy="4349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48" name="직사각형 47"/>
          <p:cNvSpPr/>
          <p:nvPr/>
        </p:nvSpPr>
        <p:spPr>
          <a:xfrm>
            <a:off x="6022975" y="2127250"/>
            <a:ext cx="792163" cy="43338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22538" name="TextBox 3"/>
          <p:cNvSpPr txBox="1">
            <a:spLocks noChangeArrowheads="1"/>
          </p:cNvSpPr>
          <p:nvPr/>
        </p:nvSpPr>
        <p:spPr bwMode="auto">
          <a:xfrm>
            <a:off x="7392988" y="1900238"/>
            <a:ext cx="137636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200" b="1">
                <a:latin typeface="굴림" panose="020B0600000101010101" pitchFamily="50" charset="-127"/>
                <a:ea typeface="굴림" panose="020B0600000101010101" pitchFamily="50" charset="-127"/>
              </a:rPr>
              <a:t>signed value in </a:t>
            </a:r>
          </a:p>
          <a:p>
            <a:pPr latinLnBrk="0">
              <a:spcBef>
                <a:spcPct val="0"/>
              </a:spcBef>
              <a:buFontTx/>
              <a:buNone/>
            </a:pPr>
            <a:r>
              <a:rPr lang="en-US" altLang="ko-KR" sz="1200" b="1">
                <a:latin typeface="굴림" panose="020B0600000101010101" pitchFamily="50" charset="-127"/>
                <a:ea typeface="굴림" panose="020B0600000101010101" pitchFamily="50" charset="-127"/>
              </a:rPr>
              <a:t>2’s complement.</a:t>
            </a:r>
          </a:p>
          <a:p>
            <a:pPr latinLnBrk="0">
              <a:spcBef>
                <a:spcPct val="0"/>
              </a:spcBef>
              <a:buFontTx/>
              <a:buNone/>
            </a:pPr>
            <a:r>
              <a:rPr lang="en-US" altLang="ko-KR" sz="1200" b="1">
                <a:latin typeface="굴림" panose="020B0600000101010101" pitchFamily="50" charset="-127"/>
                <a:ea typeface="굴림" panose="020B0600000101010101" pitchFamily="50" charset="-127"/>
              </a:rPr>
              <a:t>Refer to ISA</a:t>
            </a:r>
            <a:endParaRPr lang="ko-KR" altLang="en-US" sz="1200" b="1">
              <a:latin typeface="굴림" panose="020B0600000101010101" pitchFamily="50" charset="-127"/>
              <a:ea typeface="굴림" panose="020B0600000101010101" pitchFamily="50" charset="-127"/>
            </a:endParaRPr>
          </a:p>
        </p:txBody>
      </p:sp>
      <p:cxnSp>
        <p:nvCxnSpPr>
          <p:cNvPr id="50" name="직선 화살표 연결선 49"/>
          <p:cNvCxnSpPr>
            <a:stCxn id="22538" idx="1"/>
            <a:endCxn id="48" idx="3"/>
          </p:cNvCxnSpPr>
          <p:nvPr/>
        </p:nvCxnSpPr>
        <p:spPr>
          <a:xfrm flipH="1">
            <a:off x="6815138" y="2224088"/>
            <a:ext cx="577850" cy="1190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1" name="직선 화살표 연결선 50"/>
          <p:cNvCxnSpPr>
            <a:stCxn id="44" idx="1"/>
            <a:endCxn id="46" idx="3"/>
          </p:cNvCxnSpPr>
          <p:nvPr/>
        </p:nvCxnSpPr>
        <p:spPr>
          <a:xfrm flipH="1">
            <a:off x="6813550" y="2217738"/>
            <a:ext cx="563563" cy="5397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2" name="직선 화살표 연결선 51"/>
          <p:cNvCxnSpPr>
            <a:stCxn id="44" idx="1"/>
          </p:cNvCxnSpPr>
          <p:nvPr/>
        </p:nvCxnSpPr>
        <p:spPr>
          <a:xfrm flipH="1">
            <a:off x="6862763" y="2217738"/>
            <a:ext cx="514350" cy="16811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53" name="사각형 설명선 52"/>
          <p:cNvSpPr/>
          <p:nvPr/>
        </p:nvSpPr>
        <p:spPr>
          <a:xfrm>
            <a:off x="4111625" y="1412875"/>
            <a:ext cx="2386013" cy="508000"/>
          </a:xfrm>
          <a:prstGeom prst="wedgeRectCallout">
            <a:avLst>
              <a:gd name="adj1" fmla="val -37168"/>
              <a:gd name="adj2" fmla="val 124739"/>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ko-KR" altLang="en-US"/>
          </a:p>
        </p:txBody>
      </p:sp>
      <p:sp>
        <p:nvSpPr>
          <p:cNvPr id="22543" name="TextBox 25"/>
          <p:cNvSpPr txBox="1">
            <a:spLocks noChangeArrowheads="1"/>
          </p:cNvSpPr>
          <p:nvPr/>
        </p:nvSpPr>
        <p:spPr bwMode="auto">
          <a:xfrm>
            <a:off x="4079875" y="1443038"/>
            <a:ext cx="2492375"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1200" b="1">
                <a:latin typeface="굴림" panose="020B0600000101010101" pitchFamily="50" charset="-127"/>
                <a:ea typeface="굴림" panose="020B0600000101010101" pitchFamily="50" charset="-127"/>
              </a:rPr>
              <a:t>The actual machine instructions </a:t>
            </a:r>
          </a:p>
          <a:p>
            <a:pPr algn="ctr" latinLnBrk="0">
              <a:spcBef>
                <a:spcPct val="0"/>
              </a:spcBef>
              <a:buFontTx/>
              <a:buNone/>
            </a:pPr>
            <a:r>
              <a:rPr lang="en-US" altLang="ko-KR" sz="1200" b="1">
                <a:latin typeface="굴림" panose="020B0600000101010101" pitchFamily="50" charset="-127"/>
                <a:ea typeface="굴림" panose="020B0600000101010101" pitchFamily="50" charset="-127"/>
              </a:rPr>
              <a:t>stored in Instruction Memory</a:t>
            </a:r>
            <a:endParaRPr lang="ko-KR" altLang="en-US" sz="1200" b="1">
              <a:latin typeface="굴림" panose="020B0600000101010101" pitchFamily="50" charset="-127"/>
              <a:ea typeface="굴림" panose="020B0600000101010101" pitchFamily="50" charset="-127"/>
            </a:endParaRPr>
          </a:p>
        </p:txBody>
      </p:sp>
      <p:sp>
        <p:nvSpPr>
          <p:cNvPr id="55" name="직사각형 54"/>
          <p:cNvSpPr/>
          <p:nvPr/>
        </p:nvSpPr>
        <p:spPr>
          <a:xfrm>
            <a:off x="1122885" y="4744241"/>
            <a:ext cx="1760193" cy="1670712"/>
          </a:xfrm>
          <a:prstGeom prst="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ko-KR" dirty="0"/>
              <a:t>[0] 0</a:t>
            </a:r>
          </a:p>
          <a:p>
            <a:pPr algn="ctr">
              <a:defRPr/>
            </a:pPr>
            <a:r>
              <a:rPr lang="en-US" altLang="ko-KR" dirty="0"/>
              <a:t>[1] 1</a:t>
            </a:r>
          </a:p>
          <a:p>
            <a:pPr algn="ctr">
              <a:defRPr/>
            </a:pPr>
            <a:r>
              <a:rPr lang="en-US" altLang="ko-KR" dirty="0"/>
              <a:t>[2] 2</a:t>
            </a:r>
          </a:p>
          <a:p>
            <a:pPr algn="ctr">
              <a:defRPr/>
            </a:pPr>
            <a:r>
              <a:rPr lang="en-US" altLang="ko-KR" dirty="0"/>
              <a:t>[3] 3</a:t>
            </a:r>
            <a:endParaRPr lang="ko-KR" altLang="en-US" dirty="0"/>
          </a:p>
        </p:txBody>
      </p:sp>
      <p:sp>
        <p:nvSpPr>
          <p:cNvPr id="22547" name="TextBox 29"/>
          <p:cNvSpPr txBox="1">
            <a:spLocks noChangeArrowheads="1"/>
          </p:cNvSpPr>
          <p:nvPr/>
        </p:nvSpPr>
        <p:spPr bwMode="auto">
          <a:xfrm>
            <a:off x="1198563" y="4660900"/>
            <a:ext cx="1609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Data Memory</a:t>
            </a:r>
            <a:endParaRPr lang="ko-KR" altLang="en-US" sz="1800" b="1">
              <a:solidFill>
                <a:schemeClr val="bg1"/>
              </a:solidFill>
              <a:latin typeface="굴림" panose="020B0600000101010101" pitchFamily="50" charset="-127"/>
              <a:ea typeface="굴림" panose="020B0600000101010101" pitchFamily="50" charset="-127"/>
            </a:endParaRPr>
          </a:p>
        </p:txBody>
      </p:sp>
      <p:sp>
        <p:nvSpPr>
          <p:cNvPr id="57" name="사각형 설명선 56"/>
          <p:cNvSpPr/>
          <p:nvPr/>
        </p:nvSpPr>
        <p:spPr>
          <a:xfrm>
            <a:off x="2649538" y="4170363"/>
            <a:ext cx="1090612" cy="512762"/>
          </a:xfrm>
          <a:prstGeom prst="wedgeRectCallout">
            <a:avLst>
              <a:gd name="adj1" fmla="val -46776"/>
              <a:gd name="adj2" fmla="val 124498"/>
            </a:avLst>
          </a:prstGeom>
          <a:ln/>
        </p:spPr>
        <p:style>
          <a:lnRef idx="1">
            <a:schemeClr val="accent1"/>
          </a:lnRef>
          <a:fillRef idx="2">
            <a:schemeClr val="accent1"/>
          </a:fillRef>
          <a:effectRef idx="1">
            <a:schemeClr val="accent1"/>
          </a:effectRef>
          <a:fontRef idx="minor">
            <a:schemeClr val="dk1"/>
          </a:fontRef>
        </p:style>
        <p:txBody>
          <a:bodyPr anchor="ctr"/>
          <a:lstStyle/>
          <a:p>
            <a:pPr algn="ctr">
              <a:defRPr/>
            </a:pPr>
            <a:endParaRPr lang="ko-KR" altLang="en-US"/>
          </a:p>
        </p:txBody>
      </p:sp>
      <p:sp>
        <p:nvSpPr>
          <p:cNvPr id="22549" name="TextBox 44"/>
          <p:cNvSpPr txBox="1">
            <a:spLocks noChangeArrowheads="1"/>
          </p:cNvSpPr>
          <p:nvPr/>
        </p:nvSpPr>
        <p:spPr bwMode="auto">
          <a:xfrm>
            <a:off x="2597150" y="4186238"/>
            <a:ext cx="12334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1200" b="1">
                <a:latin typeface="굴림" panose="020B0600000101010101" pitchFamily="50" charset="-127"/>
                <a:ea typeface="굴림" panose="020B0600000101010101" pitchFamily="50" charset="-127"/>
              </a:rPr>
              <a:t>Data stored in </a:t>
            </a:r>
          </a:p>
          <a:p>
            <a:pPr algn="ctr" latinLnBrk="0">
              <a:spcBef>
                <a:spcPct val="0"/>
              </a:spcBef>
              <a:buFontTx/>
              <a:buNone/>
            </a:pPr>
            <a:r>
              <a:rPr lang="en-US" altLang="ko-KR" sz="1200" b="1">
                <a:latin typeface="굴림" panose="020B0600000101010101" pitchFamily="50" charset="-127"/>
                <a:ea typeface="굴림" panose="020B0600000101010101" pitchFamily="50" charset="-127"/>
              </a:rPr>
              <a:t>Data Memory</a:t>
            </a:r>
            <a:endParaRPr lang="ko-KR" altLang="en-US" sz="1200" b="1">
              <a:latin typeface="굴림" panose="020B0600000101010101" pitchFamily="50" charset="-127"/>
              <a:ea typeface="굴림" panose="020B0600000101010101" pitchFamily="50" charset="-127"/>
            </a:endParaRPr>
          </a:p>
        </p:txBody>
      </p:sp>
      <p:sp>
        <p:nvSpPr>
          <p:cNvPr id="22550" name="TextBox 42"/>
          <p:cNvSpPr txBox="1">
            <a:spLocks noChangeArrowheads="1"/>
          </p:cNvSpPr>
          <p:nvPr/>
        </p:nvSpPr>
        <p:spPr bwMode="auto">
          <a:xfrm rot="5400000">
            <a:off x="1776413" y="6053138"/>
            <a:ext cx="414337"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a:t>
            </a:r>
            <a:endParaRPr lang="ko-KR" altLang="en-US" sz="1800" b="1">
              <a:solidFill>
                <a:schemeClr val="bg1"/>
              </a:solidFill>
              <a:latin typeface="굴림" panose="020B0600000101010101" pitchFamily="50" charset="-127"/>
              <a:ea typeface="굴림" panose="020B0600000101010101" pitchFamily="50" charset="-127"/>
            </a:endParaRPr>
          </a:p>
        </p:txBody>
      </p:sp>
      <p:sp>
        <p:nvSpPr>
          <p:cNvPr id="22551" name="TextBox 43"/>
          <p:cNvSpPr txBox="1">
            <a:spLocks noChangeArrowheads="1"/>
          </p:cNvSpPr>
          <p:nvPr/>
        </p:nvSpPr>
        <p:spPr bwMode="auto">
          <a:xfrm>
            <a:off x="638175" y="1708150"/>
            <a:ext cx="15303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2000">
                <a:latin typeface="Constantia" panose="02030602050306030303" pitchFamily="18" charset="0"/>
                <a:ea typeface="굴림" panose="020B0600000101010101" pitchFamily="50" charset="-127"/>
              </a:rPr>
              <a:t>Instructions</a:t>
            </a:r>
            <a:endParaRPr lang="ko-KR" altLang="en-US" sz="2000">
              <a:latin typeface="Constantia" panose="02030602050306030303" pitchFamily="18" charset="0"/>
              <a:ea typeface="굴림" panose="020B0600000101010101" pitchFamily="50" charset="-127"/>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24579"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8D4CE7FA-8218-4654-952C-40D0EE7A620E}" type="slidenum">
              <a:rPr lang="ko-KR" altLang="en-US" sz="1200" smtClean="0">
                <a:solidFill>
                  <a:srgbClr val="898989"/>
                </a:solidFill>
              </a:rPr>
              <a:pPr>
                <a:spcBef>
                  <a:spcPct val="0"/>
                </a:spcBef>
                <a:buFontTx/>
                <a:buNone/>
              </a:pPr>
              <a:t>15</a:t>
            </a:fld>
            <a:endParaRPr lang="ko-KR" altLang="en-US" sz="1200" smtClean="0">
              <a:solidFill>
                <a:srgbClr val="898989"/>
              </a:solidFill>
            </a:endParaRPr>
          </a:p>
        </p:txBody>
      </p:sp>
      <p:sp>
        <p:nvSpPr>
          <p:cNvPr id="24580" name="제목 3"/>
          <p:cNvSpPr>
            <a:spLocks noGrp="1"/>
          </p:cNvSpPr>
          <p:nvPr>
            <p:ph type="title"/>
          </p:nvPr>
        </p:nvSpPr>
        <p:spPr>
          <a:xfrm>
            <a:off x="457200" y="274638"/>
            <a:ext cx="8229600" cy="1011237"/>
          </a:xfrm>
        </p:spPr>
        <p:txBody>
          <a:bodyPr/>
          <a:lstStyle/>
          <a:p>
            <a:pPr marL="342900" indent="-342900">
              <a:lnSpc>
                <a:spcPct val="90000"/>
              </a:lnSpc>
            </a:pPr>
            <a:r>
              <a:rPr lang="en-US" altLang="ko-KR" sz="3200" smtClean="0">
                <a:cs typeface="Arial" panose="020B0604020202020204" pitchFamily="34" charset="0"/>
              </a:rPr>
              <a:t>Example test set : Output</a:t>
            </a:r>
            <a:endParaRPr lang="en-US" altLang="ko-KR" sz="4000" smtClean="0">
              <a:cs typeface="Arial" panose="020B0604020202020204" pitchFamily="34" charset="0"/>
            </a:endParaRPr>
          </a:p>
        </p:txBody>
      </p:sp>
      <p:sp>
        <p:nvSpPr>
          <p:cNvPr id="24581" name="TextBox 6"/>
          <p:cNvSpPr txBox="1">
            <a:spLocks noChangeArrowheads="1"/>
          </p:cNvSpPr>
          <p:nvPr/>
        </p:nvSpPr>
        <p:spPr bwMode="auto">
          <a:xfrm>
            <a:off x="395288" y="1319213"/>
            <a:ext cx="8087470"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marL="285750" indent="-285750"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Wingdings" panose="05000000000000000000" pitchFamily="2" charset="2"/>
              <a:buChar char="§"/>
            </a:pPr>
            <a:r>
              <a:rPr lang="en-US" altLang="ko-KR" sz="2400" dirty="0">
                <a:latin typeface="굴림" panose="020B0600000101010101" pitchFamily="50" charset="-127"/>
                <a:ea typeface="굴림" panose="020B0600000101010101" pitchFamily="50" charset="-127"/>
              </a:rPr>
              <a:t>Result</a:t>
            </a:r>
          </a:p>
          <a:p>
            <a:pPr lvl="1" latinLnBrk="0">
              <a:spcBef>
                <a:spcPct val="0"/>
              </a:spcBef>
              <a:buFont typeface="Wingdings" panose="05000000000000000000" pitchFamily="2" charset="2"/>
              <a:buChar char="ü"/>
            </a:pPr>
            <a:r>
              <a:rPr lang="en-US" altLang="ko-KR" sz="1800" dirty="0" err="1">
                <a:latin typeface="굴림" panose="020B0600000101010101" pitchFamily="50" charset="-127"/>
                <a:ea typeface="굴림" panose="020B0600000101010101" pitchFamily="50" charset="-127"/>
              </a:rPr>
              <a:t>Reg</a:t>
            </a:r>
            <a:r>
              <a:rPr lang="en-US" altLang="ko-KR" sz="1800" dirty="0">
                <a:latin typeface="굴림" panose="020B0600000101010101" pitchFamily="50" charset="-127"/>
                <a:ea typeface="굴림" panose="020B0600000101010101" pitchFamily="50" charset="-127"/>
              </a:rPr>
              <a:t> Write data in Register becomes </a:t>
            </a:r>
            <a:r>
              <a:rPr lang="en-US" altLang="ko-KR" sz="1800" dirty="0" smtClean="0">
                <a:latin typeface="굴림" panose="020B0600000101010101" pitchFamily="50" charset="-127"/>
                <a:ea typeface="굴림" panose="020B0600000101010101" pitchFamily="50" charset="-127"/>
              </a:rPr>
              <a:t>2 </a:t>
            </a:r>
            <a:r>
              <a:rPr lang="en-US" altLang="ko-KR" sz="1800" dirty="0">
                <a:latin typeface="굴림" panose="020B0600000101010101" pitchFamily="50" charset="-127"/>
                <a:ea typeface="굴림" panose="020B0600000101010101" pitchFamily="50" charset="-127"/>
              </a:rPr>
              <a:t>(ALU </a:t>
            </a:r>
            <a:r>
              <a:rPr lang="en-US" altLang="ko-KR" sz="1800" dirty="0" smtClean="0">
                <a:latin typeface="굴림" panose="020B0600000101010101" pitchFamily="50" charset="-127"/>
                <a:ea typeface="굴림" panose="020B0600000101010101" pitchFamily="50" charset="-127"/>
              </a:rPr>
              <a:t>result. But don’t care)</a:t>
            </a:r>
            <a:endParaRPr lang="en-US" altLang="ko-KR" sz="1800" dirty="0">
              <a:latin typeface="굴림" panose="020B0600000101010101" pitchFamily="50" charset="-127"/>
              <a:ea typeface="굴림" panose="020B0600000101010101" pitchFamily="50" charset="-127"/>
            </a:endParaRPr>
          </a:p>
          <a:p>
            <a:pPr lvl="1" latinLnBrk="0">
              <a:spcBef>
                <a:spcPct val="0"/>
              </a:spcBef>
              <a:buFont typeface="Wingdings" panose="05000000000000000000" pitchFamily="2" charset="2"/>
              <a:buChar char="ü"/>
            </a:pPr>
            <a:r>
              <a:rPr lang="en-US" altLang="ko-KR" sz="1800" dirty="0">
                <a:latin typeface="굴림" panose="020B0600000101010101" pitchFamily="50" charset="-127"/>
                <a:ea typeface="굴림" panose="020B0600000101010101" pitchFamily="50" charset="-127"/>
              </a:rPr>
              <a:t>PC is fixed as 4 (infinite loop)</a:t>
            </a:r>
          </a:p>
          <a:p>
            <a:pPr lvl="1" latinLnBrk="0">
              <a:spcBef>
                <a:spcPct val="0"/>
              </a:spcBef>
              <a:buFont typeface="Wingdings" panose="05000000000000000000" pitchFamily="2" charset="2"/>
              <a:buChar char="ü"/>
            </a:pPr>
            <a:r>
              <a:rPr lang="en-US" altLang="ko-KR" sz="1800" dirty="0">
                <a:latin typeface="굴림" panose="020B0600000101010101" pitchFamily="50" charset="-127"/>
                <a:ea typeface="굴림" panose="020B0600000101010101" pitchFamily="50" charset="-127"/>
              </a:rPr>
              <a:t>Data Memory’s memory [2] becomes 1</a:t>
            </a:r>
            <a:endParaRPr lang="ko-KR" altLang="en-US" sz="1800" dirty="0">
              <a:latin typeface="굴림" panose="020B0600000101010101" pitchFamily="50" charset="-127"/>
              <a:ea typeface="굴림" panose="020B0600000101010101" pitchFamily="50" charset="-127"/>
            </a:endParaRPr>
          </a:p>
        </p:txBody>
      </p:sp>
      <p:grpSp>
        <p:nvGrpSpPr>
          <p:cNvPr id="24582" name="그룹 4"/>
          <p:cNvGrpSpPr>
            <a:grpSpLocks/>
          </p:cNvGrpSpPr>
          <p:nvPr/>
        </p:nvGrpSpPr>
        <p:grpSpPr bwMode="auto">
          <a:xfrm>
            <a:off x="6443663" y="3132138"/>
            <a:ext cx="1760537" cy="1784350"/>
            <a:chOff x="467544" y="4797152"/>
            <a:chExt cx="1760193" cy="1784296"/>
          </a:xfrm>
        </p:grpSpPr>
        <p:sp>
          <p:nvSpPr>
            <p:cNvPr id="20" name="직사각형 19"/>
            <p:cNvSpPr/>
            <p:nvPr/>
          </p:nvSpPr>
          <p:spPr>
            <a:xfrm>
              <a:off x="467544" y="4880064"/>
              <a:ext cx="1760193" cy="1670712"/>
            </a:xfrm>
            <a:prstGeom prst="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ko-KR" dirty="0"/>
                <a:t>[0] 0</a:t>
              </a:r>
            </a:p>
            <a:p>
              <a:pPr algn="ctr">
                <a:defRPr/>
              </a:pPr>
              <a:r>
                <a:rPr lang="en-US" altLang="ko-KR" dirty="0"/>
                <a:t>[1] 1</a:t>
              </a:r>
            </a:p>
            <a:p>
              <a:pPr algn="ctr">
                <a:defRPr/>
              </a:pPr>
              <a:r>
                <a:rPr lang="en-US" altLang="ko-KR" dirty="0"/>
                <a:t>[2] 1</a:t>
              </a:r>
            </a:p>
            <a:p>
              <a:pPr algn="ctr">
                <a:defRPr/>
              </a:pPr>
              <a:r>
                <a:rPr lang="en-US" altLang="ko-KR" dirty="0"/>
                <a:t>[3] </a:t>
              </a:r>
              <a:r>
                <a:rPr lang="en-US" altLang="ko-KR" dirty="0" smtClean="0"/>
                <a:t>3</a:t>
              </a:r>
              <a:endParaRPr lang="ko-KR" altLang="en-US" dirty="0"/>
            </a:p>
          </p:txBody>
        </p:sp>
        <p:sp>
          <p:nvSpPr>
            <p:cNvPr id="24599" name="TextBox 29"/>
            <p:cNvSpPr txBox="1">
              <a:spLocks noChangeArrowheads="1"/>
            </p:cNvSpPr>
            <p:nvPr/>
          </p:nvSpPr>
          <p:spPr bwMode="auto">
            <a:xfrm>
              <a:off x="542772" y="4797152"/>
              <a:ext cx="160973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Data Memory</a:t>
              </a:r>
              <a:endParaRPr lang="ko-KR" altLang="en-US" sz="1800" b="1">
                <a:solidFill>
                  <a:schemeClr val="bg1"/>
                </a:solidFill>
                <a:latin typeface="굴림" panose="020B0600000101010101" pitchFamily="50" charset="-127"/>
                <a:ea typeface="굴림" panose="020B0600000101010101" pitchFamily="50" charset="-127"/>
              </a:endParaRPr>
            </a:p>
          </p:txBody>
        </p:sp>
        <p:sp>
          <p:nvSpPr>
            <p:cNvPr id="24600" name="TextBox 42"/>
            <p:cNvSpPr txBox="1">
              <a:spLocks noChangeArrowheads="1"/>
            </p:cNvSpPr>
            <p:nvPr/>
          </p:nvSpPr>
          <p:spPr bwMode="auto">
            <a:xfrm rot="5400000">
              <a:off x="1120513" y="6189033"/>
              <a:ext cx="41549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a:t>
              </a:r>
              <a:endParaRPr lang="ko-KR" altLang="en-US" sz="1800" b="1">
                <a:solidFill>
                  <a:schemeClr val="bg1"/>
                </a:solidFill>
                <a:latin typeface="굴림" panose="020B0600000101010101" pitchFamily="50" charset="-127"/>
                <a:ea typeface="굴림" panose="020B0600000101010101" pitchFamily="50" charset="-127"/>
              </a:endParaRPr>
            </a:p>
          </p:txBody>
        </p:sp>
      </p:grpSp>
      <p:grpSp>
        <p:nvGrpSpPr>
          <p:cNvPr id="24583" name="그룹 23"/>
          <p:cNvGrpSpPr>
            <a:grpSpLocks/>
          </p:cNvGrpSpPr>
          <p:nvPr/>
        </p:nvGrpSpPr>
        <p:grpSpPr bwMode="auto">
          <a:xfrm>
            <a:off x="811213" y="3190875"/>
            <a:ext cx="1760537" cy="1670050"/>
            <a:chOff x="-91104" y="4919469"/>
            <a:chExt cx="1760193" cy="1670712"/>
          </a:xfrm>
        </p:grpSpPr>
        <p:sp>
          <p:nvSpPr>
            <p:cNvPr id="26" name="직사각형 25"/>
            <p:cNvSpPr/>
            <p:nvPr/>
          </p:nvSpPr>
          <p:spPr>
            <a:xfrm>
              <a:off x="-91104" y="4919469"/>
              <a:ext cx="1760193" cy="1670712"/>
            </a:xfrm>
            <a:prstGeom prst="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ko-KR" dirty="0"/>
                <a:t>4</a:t>
              </a:r>
              <a:endParaRPr lang="ko-KR" altLang="en-US" dirty="0"/>
            </a:p>
          </p:txBody>
        </p:sp>
        <p:sp>
          <p:nvSpPr>
            <p:cNvPr id="24595" name="TextBox 26"/>
            <p:cNvSpPr txBox="1">
              <a:spLocks noChangeArrowheads="1"/>
            </p:cNvSpPr>
            <p:nvPr/>
          </p:nvSpPr>
          <p:spPr bwMode="auto">
            <a:xfrm>
              <a:off x="542770" y="4944496"/>
              <a:ext cx="49244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PC</a:t>
              </a:r>
              <a:endParaRPr lang="ko-KR" altLang="en-US" sz="1800" b="1">
                <a:solidFill>
                  <a:schemeClr val="bg1"/>
                </a:solidFill>
                <a:latin typeface="굴림" panose="020B0600000101010101" pitchFamily="50" charset="-127"/>
                <a:ea typeface="굴림" panose="020B0600000101010101" pitchFamily="50" charset="-127"/>
              </a:endParaRPr>
            </a:p>
          </p:txBody>
        </p:sp>
      </p:grpSp>
      <p:sp>
        <p:nvSpPr>
          <p:cNvPr id="24584" name="직사각형 2"/>
          <p:cNvSpPr>
            <a:spLocks noChangeArrowheads="1"/>
          </p:cNvSpPr>
          <p:nvPr/>
        </p:nvSpPr>
        <p:spPr bwMode="auto">
          <a:xfrm>
            <a:off x="3458965" y="5438775"/>
            <a:ext cx="214193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1800" dirty="0" err="1">
                <a:latin typeface="굴림" panose="020B0600000101010101" pitchFamily="50" charset="-127"/>
                <a:ea typeface="굴림" panose="020B0600000101010101" pitchFamily="50" charset="-127"/>
              </a:rPr>
              <a:t>Reg</a:t>
            </a:r>
            <a:r>
              <a:rPr lang="en-US" altLang="ko-KR" sz="1800" dirty="0">
                <a:latin typeface="굴림" panose="020B0600000101010101" pitchFamily="50" charset="-127"/>
                <a:ea typeface="굴림" panose="020B0600000101010101" pitchFamily="50" charset="-127"/>
              </a:rPr>
              <a:t> Write data </a:t>
            </a:r>
            <a:r>
              <a:rPr lang="en-US" altLang="ko-KR" sz="1800">
                <a:latin typeface="굴림" panose="020B0600000101010101" pitchFamily="50" charset="-127"/>
                <a:ea typeface="굴림" panose="020B0600000101010101" pitchFamily="50" charset="-127"/>
              </a:rPr>
              <a:t>: </a:t>
            </a:r>
            <a:r>
              <a:rPr lang="en-US" altLang="ko-KR" sz="1800" smtClean="0">
                <a:latin typeface="굴림" panose="020B0600000101010101" pitchFamily="50" charset="-127"/>
                <a:ea typeface="굴림" panose="020B0600000101010101" pitchFamily="50" charset="-127"/>
              </a:rPr>
              <a:t>1</a:t>
            </a:r>
            <a:endParaRPr lang="ko-KR" altLang="en-US" sz="1800" dirty="0">
              <a:latin typeface="굴림" panose="020B0600000101010101" pitchFamily="50" charset="-127"/>
              <a:ea typeface="굴림" panose="020B0600000101010101" pitchFamily="50" charset="-127"/>
            </a:endParaRPr>
          </a:p>
        </p:txBody>
      </p:sp>
      <p:grpSp>
        <p:nvGrpSpPr>
          <p:cNvPr id="24585" name="그룹 4"/>
          <p:cNvGrpSpPr>
            <a:grpSpLocks/>
          </p:cNvGrpSpPr>
          <p:nvPr/>
        </p:nvGrpSpPr>
        <p:grpSpPr bwMode="auto">
          <a:xfrm>
            <a:off x="3703638" y="3132138"/>
            <a:ext cx="1760537" cy="1728787"/>
            <a:chOff x="467544" y="4821999"/>
            <a:chExt cx="1760193" cy="1728777"/>
          </a:xfrm>
        </p:grpSpPr>
        <p:sp>
          <p:nvSpPr>
            <p:cNvPr id="31" name="직사각형 30"/>
            <p:cNvSpPr/>
            <p:nvPr/>
          </p:nvSpPr>
          <p:spPr>
            <a:xfrm>
              <a:off x="467544" y="4880064"/>
              <a:ext cx="1760193" cy="1670712"/>
            </a:xfrm>
            <a:prstGeom prst="rect">
              <a:avLst/>
            </a:prstGeom>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altLang="ko-KR" dirty="0"/>
                <a:t>[0] 1</a:t>
              </a:r>
            </a:p>
            <a:p>
              <a:pPr algn="ctr">
                <a:defRPr/>
              </a:pPr>
              <a:r>
                <a:rPr lang="en-US" altLang="ko-KR" dirty="0"/>
                <a:t>[1] 0</a:t>
              </a:r>
            </a:p>
            <a:p>
              <a:pPr algn="ctr">
                <a:defRPr/>
              </a:pPr>
              <a:r>
                <a:rPr lang="en-US" altLang="ko-KR" dirty="0"/>
                <a:t>[2] 1</a:t>
              </a:r>
            </a:p>
            <a:p>
              <a:pPr algn="ctr">
                <a:defRPr/>
              </a:pPr>
              <a:r>
                <a:rPr lang="en-US" altLang="ko-KR" dirty="0"/>
                <a:t>[3] 0</a:t>
              </a:r>
              <a:endParaRPr lang="ko-KR" altLang="en-US" dirty="0"/>
            </a:p>
          </p:txBody>
        </p:sp>
        <p:sp>
          <p:nvSpPr>
            <p:cNvPr id="24590" name="TextBox 29"/>
            <p:cNvSpPr txBox="1">
              <a:spLocks noChangeArrowheads="1"/>
            </p:cNvSpPr>
            <p:nvPr/>
          </p:nvSpPr>
          <p:spPr bwMode="auto">
            <a:xfrm>
              <a:off x="823399" y="4821999"/>
              <a:ext cx="1048480" cy="369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800" b="1">
                  <a:solidFill>
                    <a:schemeClr val="bg1"/>
                  </a:solidFill>
                  <a:latin typeface="굴림" panose="020B0600000101010101" pitchFamily="50" charset="-127"/>
                  <a:ea typeface="굴림" panose="020B0600000101010101" pitchFamily="50" charset="-127"/>
                </a:rPr>
                <a:t>Register</a:t>
              </a:r>
              <a:endParaRPr lang="ko-KR" altLang="en-US" sz="1800" b="1">
                <a:solidFill>
                  <a:schemeClr val="bg1"/>
                </a:solidFill>
                <a:latin typeface="굴림" panose="020B0600000101010101" pitchFamily="50" charset="-127"/>
                <a:ea typeface="굴림" panose="020B0600000101010101" pitchFamily="50" charset="-127"/>
              </a:endParaRPr>
            </a:p>
          </p:txBody>
        </p:sp>
        <p:sp>
          <p:nvSpPr>
            <p:cNvPr id="24591" name="TextBox 42"/>
            <p:cNvSpPr txBox="1">
              <a:spLocks noChangeArrowheads="1"/>
            </p:cNvSpPr>
            <p:nvPr/>
          </p:nvSpPr>
          <p:spPr bwMode="auto">
            <a:xfrm rot="5400000">
              <a:off x="1235900" y="6189069"/>
              <a:ext cx="184725" cy="369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endParaRPr lang="en-US" altLang="ko-KR" sz="1800" b="1">
                <a:solidFill>
                  <a:schemeClr val="bg1"/>
                </a:solidFill>
                <a:latin typeface="굴림" panose="020B0600000101010101" pitchFamily="50" charset="-127"/>
                <a:ea typeface="굴림" panose="020B0600000101010101" pitchFamily="50" charset="-127"/>
              </a:endParaRPr>
            </a:p>
          </p:txBody>
        </p:sp>
      </p:grpSp>
      <p:cxnSp>
        <p:nvCxnSpPr>
          <p:cNvPr id="34" name="꺾인 연결선 33"/>
          <p:cNvCxnSpPr/>
          <p:nvPr/>
        </p:nvCxnSpPr>
        <p:spPr>
          <a:xfrm rot="10800000" flipH="1">
            <a:off x="3458964" y="4063371"/>
            <a:ext cx="244673" cy="1597877"/>
          </a:xfrm>
          <a:prstGeom prst="bentConnector3">
            <a:avLst>
              <a:gd name="adj1" fmla="val -9343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25603"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74D56900-E1E5-48DF-BA2E-4DF9C0DF69A7}" type="slidenum">
              <a:rPr lang="ko-KR" altLang="en-US" sz="1200" smtClean="0">
                <a:solidFill>
                  <a:srgbClr val="898989"/>
                </a:solidFill>
              </a:rPr>
              <a:pPr>
                <a:spcBef>
                  <a:spcPct val="0"/>
                </a:spcBef>
                <a:buFontTx/>
                <a:buNone/>
              </a:pPr>
              <a:t>16</a:t>
            </a:fld>
            <a:endParaRPr lang="ko-KR" altLang="en-US" sz="1200" smtClean="0">
              <a:solidFill>
                <a:srgbClr val="898989"/>
              </a:solidFill>
            </a:endParaRPr>
          </a:p>
        </p:txBody>
      </p:sp>
      <p:sp>
        <p:nvSpPr>
          <p:cNvPr id="25604" name="제목 3"/>
          <p:cNvSpPr>
            <a:spLocks noGrp="1"/>
          </p:cNvSpPr>
          <p:nvPr>
            <p:ph type="title"/>
          </p:nvPr>
        </p:nvSpPr>
        <p:spPr>
          <a:xfrm>
            <a:off x="457200" y="274638"/>
            <a:ext cx="8229600" cy="1011237"/>
          </a:xfrm>
        </p:spPr>
        <p:txBody>
          <a:bodyPr/>
          <a:lstStyle/>
          <a:p>
            <a:pPr marL="342900" indent="-342900">
              <a:lnSpc>
                <a:spcPct val="90000"/>
              </a:lnSpc>
            </a:pPr>
            <a:r>
              <a:rPr lang="en-US" altLang="ko-KR" sz="3200" smtClean="0">
                <a:cs typeface="Arial" panose="020B0604020202020204" pitchFamily="34" charset="0"/>
              </a:rPr>
              <a:t>Test Environment</a:t>
            </a:r>
            <a:endParaRPr lang="en-US" altLang="ko-KR" sz="4000" smtClean="0">
              <a:cs typeface="Arial" panose="020B0604020202020204" pitchFamily="34" charset="0"/>
            </a:endParaRPr>
          </a:p>
        </p:txBody>
      </p:sp>
      <p:pic>
        <p:nvPicPr>
          <p:cNvPr id="25605" name="그림 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1188" y="1620838"/>
            <a:ext cx="4562475" cy="440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26627" name="슬라이드 번호 개체 틀 2"/>
          <p:cNvSpPr>
            <a:spLocks noGrp="1"/>
          </p:cNvSpPr>
          <p:nvPr>
            <p:ph type="sldNum" sz="quarter" idx="12"/>
          </p:nvPr>
        </p:nvSpPr>
        <p:spPr bwMode="auto">
          <a:xfrm>
            <a:off x="6547831" y="6330373"/>
            <a:ext cx="2133600"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025A8B1B-ECB9-44A4-9C4C-6C9E9CD0454C}" type="slidenum">
              <a:rPr lang="ko-KR" altLang="en-US" sz="1200" smtClean="0">
                <a:solidFill>
                  <a:srgbClr val="898989"/>
                </a:solidFill>
              </a:rPr>
              <a:pPr>
                <a:spcBef>
                  <a:spcPct val="0"/>
                </a:spcBef>
                <a:buFontTx/>
                <a:buNone/>
              </a:pPr>
              <a:t>17</a:t>
            </a:fld>
            <a:endParaRPr lang="ko-KR" altLang="en-US" sz="1200" dirty="0" smtClean="0">
              <a:solidFill>
                <a:srgbClr val="898989"/>
              </a:solidFill>
            </a:endParaRPr>
          </a:p>
        </p:txBody>
      </p:sp>
      <p:sp>
        <p:nvSpPr>
          <p:cNvPr id="26628" name="제목 3"/>
          <p:cNvSpPr>
            <a:spLocks noGrp="1"/>
          </p:cNvSpPr>
          <p:nvPr>
            <p:ph type="title"/>
          </p:nvPr>
        </p:nvSpPr>
        <p:spPr>
          <a:xfrm>
            <a:off x="457200" y="274638"/>
            <a:ext cx="8229600" cy="1011237"/>
          </a:xfrm>
        </p:spPr>
        <p:txBody>
          <a:bodyPr/>
          <a:lstStyle/>
          <a:p>
            <a:pPr marL="342900" indent="-342900">
              <a:lnSpc>
                <a:spcPct val="90000"/>
              </a:lnSpc>
            </a:pPr>
            <a:r>
              <a:rPr lang="en-US" altLang="ko-KR" sz="3200" smtClean="0">
                <a:cs typeface="Arial" panose="020B0604020202020204" pitchFamily="34" charset="0"/>
              </a:rPr>
              <a:t>Test Environment</a:t>
            </a:r>
            <a:endParaRPr lang="en-US" altLang="ko-KR" sz="4000" smtClean="0">
              <a:cs typeface="Arial" panose="020B0604020202020204" pitchFamily="34" charset="0"/>
            </a:endParaRPr>
          </a:p>
        </p:txBody>
      </p:sp>
      <p:pic>
        <p:nvPicPr>
          <p:cNvPr id="3" name="그림 2"/>
          <p:cNvPicPr>
            <a:picLocks noChangeAspect="1"/>
          </p:cNvPicPr>
          <p:nvPr/>
        </p:nvPicPr>
        <p:blipFill rotWithShape="1">
          <a:blip r:embed="rId3" cstate="print">
            <a:extLst>
              <a:ext uri="{28A0092B-C50C-407E-A947-70E740481C1C}">
                <a14:useLocalDpi xmlns:a14="http://schemas.microsoft.com/office/drawing/2010/main" val="0"/>
              </a:ext>
            </a:extLst>
          </a:blip>
          <a:srcRect l="26250" t="-399" r="-2499" b="399"/>
          <a:stretch/>
        </p:blipFill>
        <p:spPr>
          <a:xfrm rot="5400000">
            <a:off x="502566" y="1879737"/>
            <a:ext cx="4513599" cy="4439627"/>
          </a:xfrm>
          <a:prstGeom prst="rect">
            <a:avLst/>
          </a:prstGeom>
        </p:spPr>
      </p:pic>
      <p:sp>
        <p:nvSpPr>
          <p:cNvPr id="4" name="직사각형 3"/>
          <p:cNvSpPr/>
          <p:nvPr/>
        </p:nvSpPr>
        <p:spPr>
          <a:xfrm>
            <a:off x="1259632" y="1795014"/>
            <a:ext cx="1800200" cy="7200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3099940" y="1795014"/>
            <a:ext cx="1800200" cy="72008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72000" y="2861850"/>
            <a:ext cx="4253447" cy="3190085"/>
          </a:xfrm>
          <a:prstGeom prst="rect">
            <a:avLst/>
          </a:prstGeom>
          <a:ln w="76200">
            <a:solidFill>
              <a:schemeClr val="bg1">
                <a:lumMod val="85000"/>
              </a:schemeClr>
            </a:solidFill>
          </a:ln>
        </p:spPr>
      </p:pic>
      <p:sp>
        <p:nvSpPr>
          <p:cNvPr id="6" name="TextBox 5"/>
          <p:cNvSpPr txBox="1"/>
          <p:nvPr/>
        </p:nvSpPr>
        <p:spPr>
          <a:xfrm>
            <a:off x="1357122" y="1379646"/>
            <a:ext cx="1702710" cy="338554"/>
          </a:xfrm>
          <a:prstGeom prst="rect">
            <a:avLst/>
          </a:prstGeom>
          <a:noFill/>
        </p:spPr>
        <p:txBody>
          <a:bodyPr wrap="none" rtlCol="0">
            <a:spAutoFit/>
          </a:bodyPr>
          <a:lstStyle/>
          <a:p>
            <a:r>
              <a:rPr lang="en-US" altLang="ko-KR" sz="1600" dirty="0" smtClean="0"/>
              <a:t>Instruction[7:0]</a:t>
            </a:r>
            <a:endParaRPr lang="ko-KR" altLang="en-US" sz="1600" dirty="0"/>
          </a:p>
        </p:txBody>
      </p:sp>
      <p:sp>
        <p:nvSpPr>
          <p:cNvPr id="19" name="TextBox 18"/>
          <p:cNvSpPr txBox="1"/>
          <p:nvPr/>
        </p:nvSpPr>
        <p:spPr>
          <a:xfrm>
            <a:off x="3022600" y="1379646"/>
            <a:ext cx="2076209" cy="338554"/>
          </a:xfrm>
          <a:prstGeom prst="rect">
            <a:avLst/>
          </a:prstGeom>
          <a:noFill/>
        </p:spPr>
        <p:txBody>
          <a:bodyPr wrap="none" rtlCol="0">
            <a:spAutoFit/>
          </a:bodyPr>
          <a:lstStyle/>
          <a:p>
            <a:r>
              <a:rPr lang="en-US" altLang="ko-KR" sz="1600" dirty="0" err="1" smtClean="0"/>
              <a:t>Read_Address</a:t>
            </a:r>
            <a:r>
              <a:rPr lang="en-US" altLang="ko-KR" sz="1600" dirty="0" smtClean="0"/>
              <a:t>[7:0]</a:t>
            </a:r>
            <a:endParaRPr lang="ko-KR" altLang="en-US" sz="1600" dirty="0"/>
          </a:p>
        </p:txBody>
      </p:sp>
      <p:sp>
        <p:nvSpPr>
          <p:cNvPr id="7" name="직사각형 6"/>
          <p:cNvSpPr/>
          <p:nvPr/>
        </p:nvSpPr>
        <p:spPr>
          <a:xfrm>
            <a:off x="725732" y="3123939"/>
            <a:ext cx="1181972" cy="20162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p:cNvSpPr/>
          <p:nvPr/>
        </p:nvSpPr>
        <p:spPr>
          <a:xfrm>
            <a:off x="2083478" y="3123939"/>
            <a:ext cx="1181972" cy="201622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TextBox 21"/>
          <p:cNvSpPr txBox="1"/>
          <p:nvPr/>
        </p:nvSpPr>
        <p:spPr>
          <a:xfrm>
            <a:off x="539552" y="5181631"/>
            <a:ext cx="1518239" cy="492443"/>
          </a:xfrm>
          <a:prstGeom prst="rect">
            <a:avLst/>
          </a:prstGeom>
          <a:solidFill>
            <a:schemeClr val="bg1"/>
          </a:solidFill>
        </p:spPr>
        <p:txBody>
          <a:bodyPr wrap="square" lIns="0" tIns="0" rIns="0" bIns="0" rtlCol="0">
            <a:spAutoFit/>
          </a:bodyPr>
          <a:lstStyle/>
          <a:p>
            <a:pPr algn="ctr"/>
            <a:r>
              <a:rPr lang="en-US" altLang="ko-KR" sz="1600" dirty="0" err="1" smtClean="0"/>
              <a:t>Reg_Write_Data</a:t>
            </a:r>
            <a:endParaRPr lang="en-US" altLang="ko-KR" sz="1600" dirty="0" smtClean="0"/>
          </a:p>
          <a:p>
            <a:pPr algn="ctr"/>
            <a:r>
              <a:rPr lang="en-US" altLang="ko-KR" sz="1600" dirty="0" smtClean="0"/>
              <a:t>[7:4]</a:t>
            </a:r>
            <a:endParaRPr lang="ko-KR" altLang="en-US" sz="1600" dirty="0"/>
          </a:p>
        </p:txBody>
      </p:sp>
      <p:sp>
        <p:nvSpPr>
          <p:cNvPr id="24" name="TextBox 23"/>
          <p:cNvSpPr txBox="1"/>
          <p:nvPr/>
        </p:nvSpPr>
        <p:spPr>
          <a:xfrm>
            <a:off x="2300712" y="5181630"/>
            <a:ext cx="1518239" cy="492443"/>
          </a:xfrm>
          <a:prstGeom prst="rect">
            <a:avLst/>
          </a:prstGeom>
          <a:solidFill>
            <a:schemeClr val="bg1"/>
          </a:solidFill>
        </p:spPr>
        <p:txBody>
          <a:bodyPr wrap="square" lIns="0" tIns="0" rIns="0" bIns="0" rtlCol="0">
            <a:spAutoFit/>
          </a:bodyPr>
          <a:lstStyle/>
          <a:p>
            <a:pPr algn="ctr"/>
            <a:r>
              <a:rPr lang="en-US" altLang="ko-KR" sz="1600" dirty="0" err="1" smtClean="0"/>
              <a:t>Reg_Write_Data</a:t>
            </a:r>
            <a:endParaRPr lang="en-US" altLang="ko-KR" sz="1600" dirty="0" smtClean="0"/>
          </a:p>
          <a:p>
            <a:pPr algn="ctr"/>
            <a:r>
              <a:rPr lang="en-US" altLang="ko-KR" sz="1600" dirty="0" smtClean="0"/>
              <a:t>[3:0]</a:t>
            </a:r>
            <a:endParaRPr lang="ko-KR" altLang="en-US" sz="16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28675"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59D5A61B-E306-4586-9DD4-074DE350A452}" type="slidenum">
              <a:rPr lang="ko-KR" altLang="en-US" sz="1200" smtClean="0">
                <a:solidFill>
                  <a:srgbClr val="898989"/>
                </a:solidFill>
              </a:rPr>
              <a:pPr>
                <a:spcBef>
                  <a:spcPct val="0"/>
                </a:spcBef>
                <a:buFontTx/>
                <a:buNone/>
              </a:pPr>
              <a:t>18</a:t>
            </a:fld>
            <a:endParaRPr lang="ko-KR" altLang="en-US" sz="1200" smtClean="0">
              <a:solidFill>
                <a:srgbClr val="898989"/>
              </a:solidFill>
            </a:endParaRPr>
          </a:p>
        </p:txBody>
      </p:sp>
      <p:sp>
        <p:nvSpPr>
          <p:cNvPr id="28676" name="제목 3"/>
          <p:cNvSpPr>
            <a:spLocks noGrp="1"/>
          </p:cNvSpPr>
          <p:nvPr>
            <p:ph type="title"/>
          </p:nvPr>
        </p:nvSpPr>
        <p:spPr>
          <a:xfrm>
            <a:off x="457200" y="274638"/>
            <a:ext cx="8229600" cy="1011237"/>
          </a:xfrm>
        </p:spPr>
        <p:txBody>
          <a:bodyPr/>
          <a:lstStyle/>
          <a:p>
            <a:pPr marL="342900" indent="-342900">
              <a:lnSpc>
                <a:spcPct val="90000"/>
              </a:lnSpc>
            </a:pPr>
            <a:r>
              <a:rPr lang="en-US" altLang="ko-KR" sz="3200" smtClean="0">
                <a:cs typeface="Arial" panose="020B0604020202020204" pitchFamily="34" charset="0"/>
              </a:rPr>
              <a:t>Test Environment</a:t>
            </a:r>
            <a:endParaRPr lang="en-US" altLang="ko-KR" sz="4000" smtClean="0">
              <a:cs typeface="Arial" panose="020B0604020202020204" pitchFamily="34" charset="0"/>
            </a:endParaRPr>
          </a:p>
        </p:txBody>
      </p:sp>
      <p:pic>
        <p:nvPicPr>
          <p:cNvPr id="4" name="20160531_17403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19672" y="2168188"/>
            <a:ext cx="6096000" cy="4572000"/>
          </a:xfrm>
          <a:prstGeom prst="rect">
            <a:avLst/>
          </a:prstGeom>
        </p:spPr>
      </p:pic>
      <p:sp>
        <p:nvSpPr>
          <p:cNvPr id="6" name="TextBox 5"/>
          <p:cNvSpPr txBox="1"/>
          <p:nvPr/>
        </p:nvSpPr>
        <p:spPr>
          <a:xfrm>
            <a:off x="457200" y="1412776"/>
            <a:ext cx="8289925" cy="707886"/>
          </a:xfrm>
          <a:prstGeom prst="rect">
            <a:avLst/>
          </a:prstGeom>
          <a:noFill/>
        </p:spPr>
        <p:txBody>
          <a:bodyPr>
            <a:spAutoFit/>
          </a:bodyPr>
          <a:lstStyle/>
          <a:p>
            <a:pPr marL="285750" indent="-285750">
              <a:buFont typeface="Wingdings" panose="05000000000000000000" pitchFamily="2" charset="2"/>
              <a:buChar char="§"/>
              <a:defRPr/>
            </a:pPr>
            <a:r>
              <a:rPr lang="en-US" altLang="ko-KR" sz="2000" b="1" dirty="0" smtClean="0">
                <a:latin typeface="Constantia" panose="02030602050306030303" pitchFamily="18" charset="0"/>
              </a:rPr>
              <a:t>Cable will be available in material cabinet after June 7</a:t>
            </a:r>
            <a:r>
              <a:rPr lang="en-US" altLang="ko-KR" sz="2000" b="1" baseline="30000" dirty="0" smtClean="0">
                <a:latin typeface="Constantia" panose="02030602050306030303" pitchFamily="18" charset="0"/>
              </a:rPr>
              <a:t>th</a:t>
            </a:r>
            <a:endParaRPr lang="en-US" altLang="ko-KR" sz="2000" b="1" dirty="0" smtClean="0">
              <a:latin typeface="Constantia" panose="02030602050306030303" pitchFamily="18" charset="0"/>
            </a:endParaRPr>
          </a:p>
          <a:p>
            <a:pPr marL="285750" indent="-285750">
              <a:buFont typeface="Wingdings" panose="05000000000000000000" pitchFamily="2" charset="2"/>
              <a:buChar char="§"/>
              <a:defRPr/>
            </a:pPr>
            <a:r>
              <a:rPr lang="en-US" altLang="ko-KR" sz="2000" b="1" dirty="0" smtClean="0">
                <a:latin typeface="Constantia" panose="02030602050306030303" pitchFamily="18" charset="0"/>
              </a:rPr>
              <a:t>(Or you can make your own)</a:t>
            </a:r>
            <a:endParaRPr lang="en-US" altLang="ko-KR" dirty="0">
              <a:latin typeface="Constantia" panose="02030602050306030303" pitchFamily="18" charset="0"/>
            </a:endParaRP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제목 1"/>
          <p:cNvSpPr>
            <a:spLocks noGrp="1"/>
          </p:cNvSpPr>
          <p:nvPr>
            <p:ph type="title"/>
          </p:nvPr>
        </p:nvSpPr>
        <p:spPr>
          <a:xfrm>
            <a:off x="457200" y="274638"/>
            <a:ext cx="8229600" cy="1011237"/>
          </a:xfrm>
        </p:spPr>
        <p:txBody>
          <a:bodyPr/>
          <a:lstStyle/>
          <a:p>
            <a:r>
              <a:rPr lang="en-US" altLang="ko-KR" smtClean="0"/>
              <a:t>Project Grading</a:t>
            </a:r>
            <a:endParaRPr lang="ko-KR" altLang="en-US" smtClean="0"/>
          </a:p>
        </p:txBody>
      </p:sp>
      <p:sp>
        <p:nvSpPr>
          <p:cNvPr id="31747" name="내용 개체 틀 2"/>
          <p:cNvSpPr>
            <a:spLocks noGrp="1"/>
          </p:cNvSpPr>
          <p:nvPr>
            <p:ph idx="1"/>
          </p:nvPr>
        </p:nvSpPr>
        <p:spPr>
          <a:xfrm>
            <a:off x="457200" y="1379538"/>
            <a:ext cx="8229600" cy="4786312"/>
          </a:xfrm>
        </p:spPr>
        <p:txBody>
          <a:bodyPr/>
          <a:lstStyle/>
          <a:p>
            <a:r>
              <a:rPr lang="en-US" altLang="ko-KR" sz="2000" b="1" dirty="0" smtClean="0"/>
              <a:t>Report (individual) (40%)</a:t>
            </a:r>
          </a:p>
          <a:p>
            <a:pPr lvl="1"/>
            <a:r>
              <a:rPr lang="en-US" altLang="ko-KR" sz="1600" dirty="0" smtClean="0"/>
              <a:t>Explain the overall design and structure in</a:t>
            </a:r>
            <a:r>
              <a:rPr lang="ko-KR" altLang="en-US" sz="1600" dirty="0" smtClean="0"/>
              <a:t> </a:t>
            </a:r>
            <a:r>
              <a:rPr lang="en-US" altLang="ko-KR" sz="1600" dirty="0" smtClean="0"/>
              <a:t>detail</a:t>
            </a:r>
          </a:p>
          <a:p>
            <a:pPr lvl="1"/>
            <a:r>
              <a:rPr lang="en-US" altLang="ko-KR" sz="1600" dirty="0" smtClean="0"/>
              <a:t>Specify the functionality of each module in your implementation</a:t>
            </a:r>
          </a:p>
          <a:p>
            <a:pPr lvl="1"/>
            <a:r>
              <a:rPr lang="en-US" altLang="ko-KR" sz="1600" dirty="0" smtClean="0"/>
              <a:t>Verify your implementation is correct with simulation result</a:t>
            </a:r>
          </a:p>
          <a:p>
            <a:r>
              <a:rPr lang="en-US" altLang="ko-KR" sz="2000" b="1" dirty="0" smtClean="0"/>
              <a:t>Completeness (60%)</a:t>
            </a:r>
          </a:p>
          <a:p>
            <a:pPr lvl="1"/>
            <a:r>
              <a:rPr lang="en-US" altLang="ko-KR" sz="1600" dirty="0" smtClean="0"/>
              <a:t>Sets of Test Instructions (testing from basic operations to combinations of operations) will be tested</a:t>
            </a:r>
          </a:p>
          <a:p>
            <a:r>
              <a:rPr lang="en-US" altLang="ko-KR" sz="2000" b="1" dirty="0" smtClean="0"/>
              <a:t>Extra credits (5%)</a:t>
            </a:r>
          </a:p>
          <a:p>
            <a:pPr lvl="1"/>
            <a:r>
              <a:rPr lang="en-US" altLang="ko-KR" sz="1600" dirty="0" smtClean="0"/>
              <a:t>Basic functions + “alpha”</a:t>
            </a:r>
          </a:p>
          <a:p>
            <a:pPr lvl="1"/>
            <a:r>
              <a:rPr lang="en-US" altLang="ko-KR" sz="1600" dirty="0" smtClean="0"/>
              <a:t>Extra implementation that we can see when grading your project score. Any useful extra implementations, such as Register status displays or operation displays etc., are okay</a:t>
            </a:r>
          </a:p>
        </p:txBody>
      </p:sp>
      <p:sp>
        <p:nvSpPr>
          <p:cNvPr id="4" name="바닥글 개체 틀 3"/>
          <p:cNvSpPr>
            <a:spLocks noGrp="1"/>
          </p:cNvSpPr>
          <p:nvPr>
            <p:ph type="ftr" sz="quarter" idx="11"/>
          </p:nvPr>
        </p:nvSpPr>
        <p:spPr/>
        <p:txBody>
          <a:bodyPr/>
          <a:lstStyle/>
          <a:p>
            <a:pPr>
              <a:defRPr/>
            </a:pPr>
            <a:r>
              <a:rPr lang="en-US" altLang="ko-KR" dirty="0" smtClean="0"/>
              <a:t>RUBIS</a:t>
            </a:r>
            <a:endParaRPr lang="ko-KR" altLang="en-US" dirty="0"/>
          </a:p>
        </p:txBody>
      </p:sp>
      <p:sp>
        <p:nvSpPr>
          <p:cNvPr id="31749" name="슬라이드 번호 개체 틀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CFA909CD-DFB3-40BB-941C-69D38F156128}" type="slidenum">
              <a:rPr lang="ko-KR" altLang="en-US" sz="1200" smtClean="0">
                <a:solidFill>
                  <a:srgbClr val="898989"/>
                </a:solidFill>
              </a:rPr>
              <a:pPr>
                <a:spcBef>
                  <a:spcPct val="0"/>
                </a:spcBef>
                <a:buFontTx/>
                <a:buNone/>
              </a:pPr>
              <a:t>19</a:t>
            </a:fld>
            <a:endParaRPr lang="ko-KR" altLang="en-US" sz="1200" smtClean="0">
              <a:solidFill>
                <a:srgbClr val="898989"/>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제목 1"/>
          <p:cNvSpPr>
            <a:spLocks noGrp="1"/>
          </p:cNvSpPr>
          <p:nvPr>
            <p:ph type="title"/>
          </p:nvPr>
        </p:nvSpPr>
        <p:spPr>
          <a:xfrm>
            <a:off x="457200" y="274638"/>
            <a:ext cx="8229600" cy="1011237"/>
          </a:xfrm>
        </p:spPr>
        <p:txBody>
          <a:bodyPr/>
          <a:lstStyle/>
          <a:p>
            <a:r>
              <a:rPr lang="en-US" altLang="ko-KR" sz="3200" smtClean="0"/>
              <a:t>Contents</a:t>
            </a:r>
            <a:endParaRPr lang="ko-KR" altLang="en-US" sz="3200" smtClean="0"/>
          </a:p>
        </p:txBody>
      </p:sp>
      <p:sp>
        <p:nvSpPr>
          <p:cNvPr id="6147" name="내용 개체 틀 2"/>
          <p:cNvSpPr>
            <a:spLocks noGrp="1"/>
          </p:cNvSpPr>
          <p:nvPr>
            <p:ph idx="1"/>
          </p:nvPr>
        </p:nvSpPr>
        <p:spPr>
          <a:xfrm>
            <a:off x="457200" y="1573213"/>
            <a:ext cx="8229600" cy="5095875"/>
          </a:xfrm>
        </p:spPr>
        <p:txBody>
          <a:bodyPr/>
          <a:lstStyle/>
          <a:p>
            <a:pPr>
              <a:lnSpc>
                <a:spcPct val="90000"/>
              </a:lnSpc>
              <a:defRPr/>
            </a:pPr>
            <a:r>
              <a:rPr lang="en-US" altLang="ko-KR" dirty="0" smtClean="0">
                <a:latin typeface="Constantia" panose="02030602050306030303" pitchFamily="18" charset="0"/>
                <a:cs typeface="Arial" panose="020B0604020202020204" pitchFamily="34" charset="0"/>
              </a:rPr>
              <a:t>Project Overview</a:t>
            </a:r>
          </a:p>
          <a:p>
            <a:pPr>
              <a:lnSpc>
                <a:spcPct val="90000"/>
              </a:lnSpc>
              <a:defRPr/>
            </a:pPr>
            <a:r>
              <a:rPr lang="en-US" altLang="ko-KR" dirty="0" smtClean="0">
                <a:latin typeface="Constantia" panose="02030602050306030303" pitchFamily="18" charset="0"/>
                <a:cs typeface="Arial" panose="020B0604020202020204" pitchFamily="34" charset="0"/>
              </a:rPr>
              <a:t>Microprocessor Design</a:t>
            </a:r>
          </a:p>
          <a:p>
            <a:pPr lvl="1">
              <a:lnSpc>
                <a:spcPct val="90000"/>
              </a:lnSpc>
              <a:defRPr/>
            </a:pPr>
            <a:r>
              <a:rPr lang="en-US" altLang="ko-KR" sz="1800" dirty="0" smtClean="0">
                <a:latin typeface="Constantia" panose="02030602050306030303" pitchFamily="18" charset="0"/>
                <a:cs typeface="Arial" panose="020B0604020202020204" pitchFamily="34" charset="0"/>
              </a:rPr>
              <a:t>Data Path</a:t>
            </a:r>
          </a:p>
          <a:p>
            <a:pPr lvl="1">
              <a:lnSpc>
                <a:spcPct val="90000"/>
              </a:lnSpc>
              <a:defRPr/>
            </a:pPr>
            <a:r>
              <a:rPr lang="en-US" altLang="ko-KR" sz="1800" dirty="0">
                <a:latin typeface="Constantia" panose="02030602050306030303" pitchFamily="18" charset="0"/>
                <a:cs typeface="Arial" panose="020B0604020202020204" pitchFamily="34" charset="0"/>
              </a:rPr>
              <a:t>Instruction Set Architecture</a:t>
            </a:r>
          </a:p>
          <a:p>
            <a:pPr lvl="2">
              <a:lnSpc>
                <a:spcPct val="90000"/>
              </a:lnSpc>
              <a:defRPr/>
            </a:pPr>
            <a:r>
              <a:rPr lang="en-US" altLang="ko-KR" sz="1800" dirty="0">
                <a:latin typeface="Constantia" panose="02030602050306030303" pitchFamily="18" charset="0"/>
                <a:ea typeface="Arial Unicode MS" panose="020B0604020202020204" pitchFamily="50" charset="-127"/>
                <a:cs typeface="Arial Unicode MS" panose="020B0604020202020204" pitchFamily="50" charset="-127"/>
              </a:rPr>
              <a:t>Formats of the entire instruction set</a:t>
            </a:r>
          </a:p>
          <a:p>
            <a:pPr lvl="2">
              <a:lnSpc>
                <a:spcPct val="90000"/>
              </a:lnSpc>
              <a:defRPr/>
            </a:pPr>
            <a:r>
              <a:rPr lang="en-US" altLang="ko-KR" sz="1800" dirty="0">
                <a:latin typeface="Constantia" panose="02030602050306030303" pitchFamily="18" charset="0"/>
                <a:ea typeface="Arial Unicode MS" panose="020B0604020202020204" pitchFamily="50" charset="-127"/>
                <a:cs typeface="Arial Unicode MS" panose="020B0604020202020204" pitchFamily="50" charset="-127"/>
              </a:rPr>
              <a:t>Control Signal </a:t>
            </a:r>
            <a:r>
              <a:rPr lang="en-US" altLang="ko-KR" sz="1800" dirty="0" smtClean="0">
                <a:latin typeface="Constantia" panose="02030602050306030303" pitchFamily="18" charset="0"/>
                <a:ea typeface="Arial Unicode MS" panose="020B0604020202020204" pitchFamily="50" charset="-127"/>
                <a:cs typeface="Arial Unicode MS" panose="020B0604020202020204" pitchFamily="50" charset="-127"/>
              </a:rPr>
              <a:t>Table</a:t>
            </a:r>
            <a:endParaRPr lang="en-US" altLang="ko-KR" sz="1800" dirty="0" smtClean="0">
              <a:latin typeface="Constantia" panose="02030602050306030303" pitchFamily="18" charset="0"/>
              <a:cs typeface="Arial" panose="020B0604020202020204" pitchFamily="34" charset="0"/>
            </a:endParaRPr>
          </a:p>
          <a:p>
            <a:pPr lvl="1">
              <a:lnSpc>
                <a:spcPct val="90000"/>
              </a:lnSpc>
              <a:defRPr/>
            </a:pPr>
            <a:r>
              <a:rPr lang="en-US" altLang="ko-KR" sz="180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en-US" altLang="ko-KR" sz="2400" dirty="0" smtClean="0">
              <a:latin typeface="Constantia" panose="02030602050306030303" pitchFamily="18" charset="0"/>
              <a:cs typeface="Arial" panose="020B0604020202020204" pitchFamily="34" charset="0"/>
            </a:endParaRPr>
          </a:p>
          <a:p>
            <a:pPr marL="342900" lvl="1" indent="-342900">
              <a:lnSpc>
                <a:spcPct val="90000"/>
              </a:lnSpc>
              <a:buFont typeface="Wingdings" pitchFamily="2" charset="2"/>
              <a:buChar char="§"/>
              <a:defRPr/>
            </a:pPr>
            <a:r>
              <a:rPr lang="en-US" altLang="ko-KR" sz="2400" dirty="0">
                <a:latin typeface="Constantia" panose="02030602050306030303" pitchFamily="18" charset="0"/>
                <a:cs typeface="Arial" panose="020B0604020202020204" pitchFamily="34" charset="0"/>
              </a:rPr>
              <a:t>Example test set : </a:t>
            </a:r>
            <a:r>
              <a:rPr lang="en-US" altLang="ko-KR" sz="2400" dirty="0" err="1" smtClean="0">
                <a:latin typeface="Constantia" panose="02030602050306030303" pitchFamily="18" charset="0"/>
                <a:cs typeface="Arial" panose="020B0604020202020204" pitchFamily="34" charset="0"/>
              </a:rPr>
              <a:t>Input/Output</a:t>
            </a:r>
            <a:endParaRPr lang="en-US" altLang="ko-KR" sz="2400" dirty="0" smtClean="0">
              <a:latin typeface="Constantia" panose="02030602050306030303" pitchFamily="18" charset="0"/>
              <a:cs typeface="Arial" panose="020B0604020202020204" pitchFamily="34" charset="0"/>
            </a:endParaRPr>
          </a:p>
          <a:p>
            <a:pPr marL="342900" lvl="1" indent="-342900">
              <a:lnSpc>
                <a:spcPct val="90000"/>
              </a:lnSpc>
              <a:buFont typeface="Wingdings" pitchFamily="2" charset="2"/>
              <a:buChar char="§"/>
              <a:defRPr/>
            </a:pPr>
            <a:r>
              <a:rPr lang="en-US" altLang="ko-KR" sz="2400" dirty="0" smtClean="0">
                <a:latin typeface="Constantia" panose="02030602050306030303" pitchFamily="18" charset="0"/>
                <a:cs typeface="Arial" panose="020B0604020202020204" pitchFamily="34" charset="0"/>
              </a:rPr>
              <a:t>Test Environment</a:t>
            </a:r>
          </a:p>
          <a:p>
            <a:pPr>
              <a:lnSpc>
                <a:spcPct val="90000"/>
              </a:lnSpc>
              <a:defRPr/>
            </a:pPr>
            <a:r>
              <a:rPr lang="en-US" altLang="ko-KR" dirty="0" smtClean="0">
                <a:latin typeface="Constantia" panose="02030602050306030303" pitchFamily="18" charset="0"/>
                <a:cs typeface="Arial" panose="020B0604020202020204" pitchFamily="34" charset="0"/>
              </a:rPr>
              <a:t>Project Grading</a:t>
            </a:r>
          </a:p>
        </p:txBody>
      </p:sp>
      <p:sp>
        <p:nvSpPr>
          <p:cNvPr id="4" name="바닥글 개체 틀 3"/>
          <p:cNvSpPr>
            <a:spLocks noGrp="1"/>
          </p:cNvSpPr>
          <p:nvPr>
            <p:ph type="ftr" sz="quarter" idx="11"/>
          </p:nvPr>
        </p:nvSpPr>
        <p:spPr/>
        <p:txBody>
          <a:bodyPr/>
          <a:lstStyle/>
          <a:p>
            <a:pPr>
              <a:defRPr/>
            </a:pPr>
            <a:r>
              <a:rPr lang="en-US" altLang="ko-KR" dirty="0"/>
              <a:t>RUBIS</a:t>
            </a:r>
            <a:endParaRPr lang="ko-KR" altLang="en-US" dirty="0"/>
          </a:p>
        </p:txBody>
      </p:sp>
      <p:sp>
        <p:nvSpPr>
          <p:cNvPr id="6149" name="슬라이드 번호 개체 틀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CD35D9D9-EFB9-4AE0-8295-6D96B3893E7A}" type="slidenum">
              <a:rPr lang="ko-KR" altLang="en-US" sz="1200" smtClean="0">
                <a:solidFill>
                  <a:srgbClr val="898989"/>
                </a:solidFill>
              </a:rPr>
              <a:pPr>
                <a:spcBef>
                  <a:spcPct val="0"/>
                </a:spcBef>
                <a:buFontTx/>
                <a:buNone/>
              </a:pPr>
              <a:t>2</a:t>
            </a:fld>
            <a:endParaRPr lang="ko-KR" altLang="en-US" sz="1200" smtClean="0">
              <a:solidFill>
                <a:srgbClr val="898989"/>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제목 1"/>
          <p:cNvSpPr>
            <a:spLocks noGrp="1"/>
          </p:cNvSpPr>
          <p:nvPr>
            <p:ph type="title"/>
          </p:nvPr>
        </p:nvSpPr>
        <p:spPr>
          <a:xfrm>
            <a:off x="457200" y="274638"/>
            <a:ext cx="8229600" cy="1011237"/>
          </a:xfrm>
        </p:spPr>
        <p:txBody>
          <a:bodyPr/>
          <a:lstStyle/>
          <a:p>
            <a:r>
              <a:rPr lang="en-US" altLang="ko-KR" smtClean="0"/>
              <a:t>Project Grading</a:t>
            </a:r>
            <a:endParaRPr lang="ko-KR" altLang="en-US" smtClean="0"/>
          </a:p>
        </p:txBody>
      </p:sp>
      <p:sp>
        <p:nvSpPr>
          <p:cNvPr id="31747" name="내용 개체 틀 2"/>
          <p:cNvSpPr>
            <a:spLocks noGrp="1"/>
          </p:cNvSpPr>
          <p:nvPr>
            <p:ph idx="1"/>
          </p:nvPr>
        </p:nvSpPr>
        <p:spPr>
          <a:xfrm>
            <a:off x="457200" y="1379538"/>
            <a:ext cx="8229600" cy="4786312"/>
          </a:xfrm>
        </p:spPr>
        <p:txBody>
          <a:bodyPr/>
          <a:lstStyle/>
          <a:p>
            <a:r>
              <a:rPr lang="en-US" altLang="ko-KR" sz="2000" b="1" dirty="0"/>
              <a:t>Date </a:t>
            </a:r>
            <a:r>
              <a:rPr lang="en-US" altLang="ko-KR" sz="2000" dirty="0"/>
              <a:t>: </a:t>
            </a:r>
            <a:r>
              <a:rPr lang="en-US" altLang="ko-KR" sz="2000" dirty="0" smtClean="0"/>
              <a:t>June 19</a:t>
            </a:r>
            <a:r>
              <a:rPr lang="en-US" altLang="ko-KR" sz="2000" baseline="30000" dirty="0" smtClean="0"/>
              <a:t>t</a:t>
            </a:r>
            <a:r>
              <a:rPr lang="en-US" altLang="ko-KR" sz="2000" baseline="30000" dirty="0"/>
              <a:t>h</a:t>
            </a:r>
            <a:r>
              <a:rPr lang="en-US" altLang="ko-KR" sz="2000" dirty="0" smtClean="0"/>
              <a:t>, Tue</a:t>
            </a:r>
          </a:p>
          <a:p>
            <a:r>
              <a:rPr lang="en-US" altLang="ko-KR" sz="2000" b="1" dirty="0" smtClean="0"/>
              <a:t>Time</a:t>
            </a:r>
            <a:r>
              <a:rPr lang="en-US" altLang="ko-KR" sz="2000" dirty="0" smtClean="0"/>
              <a:t> : </a:t>
            </a:r>
            <a:r>
              <a:rPr lang="en-US" altLang="ko-KR" sz="2000" dirty="0" smtClean="0"/>
              <a:t>15:30</a:t>
            </a:r>
          </a:p>
          <a:p>
            <a:r>
              <a:rPr lang="en-US" altLang="ko-KR" sz="2000" b="1" dirty="0" smtClean="0"/>
              <a:t>Location</a:t>
            </a:r>
            <a:r>
              <a:rPr lang="ko-KR" altLang="en-US" sz="2000" b="1" dirty="0" smtClean="0"/>
              <a:t> </a:t>
            </a:r>
            <a:r>
              <a:rPr lang="en-US" altLang="ko-KR" sz="2000" b="1" dirty="0" smtClean="0"/>
              <a:t>:</a:t>
            </a:r>
            <a:r>
              <a:rPr lang="en-US" altLang="ko-KR" sz="2000" dirty="0" smtClean="0"/>
              <a:t> B302 R310-2</a:t>
            </a:r>
            <a:endParaRPr lang="en-US" altLang="ko-KR" sz="2000" dirty="0" smtClean="0"/>
          </a:p>
          <a:p>
            <a:r>
              <a:rPr lang="en-US" altLang="ko-KR" sz="2000" b="1" dirty="0" smtClean="0"/>
              <a:t>Report </a:t>
            </a:r>
            <a:r>
              <a:rPr lang="en-US" altLang="ko-KR" sz="2000" b="1" dirty="0" smtClean="0"/>
              <a:t>&amp; Code Submission</a:t>
            </a:r>
            <a:r>
              <a:rPr lang="en-US" altLang="ko-KR" sz="2000" dirty="0" smtClean="0"/>
              <a:t> : until 19</a:t>
            </a:r>
            <a:r>
              <a:rPr lang="en-US" altLang="ko-KR" sz="2000" baseline="30000" dirty="0" smtClean="0"/>
              <a:t>th</a:t>
            </a:r>
            <a:r>
              <a:rPr lang="en-US" altLang="ko-KR" sz="2000" dirty="0" smtClean="0"/>
              <a:t>, June. </a:t>
            </a:r>
            <a:r>
              <a:rPr lang="en-US" altLang="ko-KR" sz="2000" dirty="0" smtClean="0"/>
              <a:t>15:30</a:t>
            </a:r>
            <a:r>
              <a:rPr lang="en-US" altLang="ko-KR" sz="2000" dirty="0" smtClean="0"/>
              <a:t> via e-mail</a:t>
            </a:r>
          </a:p>
          <a:p>
            <a:endParaRPr lang="en-US" altLang="ko-KR" sz="2000" b="1" dirty="0" smtClean="0"/>
          </a:p>
          <a:p>
            <a:r>
              <a:rPr lang="en-US" altLang="ko-KR" sz="2000" b="1" dirty="0" smtClean="0"/>
              <a:t>FPGA </a:t>
            </a:r>
            <a:r>
              <a:rPr lang="en-US" altLang="ko-KR" sz="2000" b="1" dirty="0"/>
              <a:t>Submission</a:t>
            </a:r>
            <a:r>
              <a:rPr lang="en-US" altLang="ko-KR" sz="2000" dirty="0"/>
              <a:t> : right after the test. </a:t>
            </a:r>
            <a:br>
              <a:rPr lang="en-US" altLang="ko-KR" sz="2000" dirty="0"/>
            </a:br>
            <a:r>
              <a:rPr lang="en-US" altLang="ko-KR" sz="2000" dirty="0" smtClean="0"/>
              <a:t>If </a:t>
            </a:r>
            <a:r>
              <a:rPr lang="en-US" altLang="ko-KR" sz="2000" dirty="0"/>
              <a:t>the FPGAs are broken or missing, you will get the 20% penalty of your final project</a:t>
            </a:r>
            <a:r>
              <a:rPr lang="en-US" altLang="ko-KR" sz="2000" dirty="0" smtClean="0"/>
              <a:t>.</a:t>
            </a:r>
          </a:p>
          <a:p>
            <a:endParaRPr lang="en-US" altLang="ko-KR" sz="2000" dirty="0"/>
          </a:p>
        </p:txBody>
      </p:sp>
      <p:sp>
        <p:nvSpPr>
          <p:cNvPr id="4" name="바닥글 개체 틀 3"/>
          <p:cNvSpPr>
            <a:spLocks noGrp="1"/>
          </p:cNvSpPr>
          <p:nvPr>
            <p:ph type="ftr" sz="quarter" idx="11"/>
          </p:nvPr>
        </p:nvSpPr>
        <p:spPr/>
        <p:txBody>
          <a:bodyPr/>
          <a:lstStyle/>
          <a:p>
            <a:pPr>
              <a:defRPr/>
            </a:pPr>
            <a:r>
              <a:rPr lang="en-US" altLang="ko-KR" dirty="0" smtClean="0"/>
              <a:t>RUBIS</a:t>
            </a:r>
            <a:endParaRPr lang="ko-KR" altLang="en-US" dirty="0"/>
          </a:p>
        </p:txBody>
      </p:sp>
      <p:sp>
        <p:nvSpPr>
          <p:cNvPr id="31749" name="슬라이드 번호 개체 틀 4"/>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CFA909CD-DFB3-40BB-941C-69D38F156128}" type="slidenum">
              <a:rPr lang="ko-KR" altLang="en-US" sz="1200" smtClean="0">
                <a:solidFill>
                  <a:srgbClr val="898989"/>
                </a:solidFill>
              </a:rPr>
              <a:pPr>
                <a:spcBef>
                  <a:spcPct val="0"/>
                </a:spcBef>
                <a:buFontTx/>
                <a:buNone/>
              </a:pPr>
              <a:t>20</a:t>
            </a:fld>
            <a:endParaRPr lang="ko-KR" altLang="en-US" sz="1200" smtClean="0">
              <a:solidFill>
                <a:srgbClr val="898989"/>
              </a:solidFill>
            </a:endParaRPr>
          </a:p>
        </p:txBody>
      </p:sp>
    </p:spTree>
    <p:extLst>
      <p:ext uri="{BB962C8B-B14F-4D97-AF65-F5344CB8AC3E}">
        <p14:creationId xmlns:p14="http://schemas.microsoft.com/office/powerpoint/2010/main" val="27627921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Calendar</a:t>
            </a:r>
            <a:endParaRPr lang="ko-KR" altLang="en-US" dirty="0"/>
          </a:p>
        </p:txBody>
      </p:sp>
      <p:pic>
        <p:nvPicPr>
          <p:cNvPr id="6" name="내용 개체 틀 5"/>
          <p:cNvPicPr>
            <a:picLocks noGrp="1" noChangeAspect="1"/>
          </p:cNvPicPr>
          <p:nvPr>
            <p:ph idx="1"/>
          </p:nvPr>
        </p:nvPicPr>
        <p:blipFill>
          <a:blip r:embed="rId2"/>
          <a:stretch>
            <a:fillRect/>
          </a:stretch>
        </p:blipFill>
        <p:spPr>
          <a:xfrm>
            <a:off x="1747837" y="1540669"/>
            <a:ext cx="5648325" cy="4562475"/>
          </a:xfrm>
          <a:prstGeom prst="rect">
            <a:avLst/>
          </a:prstGeom>
        </p:spPr>
      </p:pic>
      <p:sp>
        <p:nvSpPr>
          <p:cNvPr id="4" name="바닥글 개체 틀 3"/>
          <p:cNvSpPr>
            <a:spLocks noGrp="1"/>
          </p:cNvSpPr>
          <p:nvPr>
            <p:ph type="ftr" sz="quarter" idx="11"/>
          </p:nvPr>
        </p:nvSpPr>
        <p:spPr/>
        <p:txBody>
          <a:bodyPr/>
          <a:lstStyle/>
          <a:p>
            <a:pPr>
              <a:defRPr/>
            </a:pPr>
            <a:r>
              <a:rPr lang="en-US" altLang="ko-KR" smtClean="0"/>
              <a:t>RUBIS</a:t>
            </a:r>
            <a:endParaRPr lang="ko-KR" altLang="en-US"/>
          </a:p>
        </p:txBody>
      </p:sp>
      <p:sp>
        <p:nvSpPr>
          <p:cNvPr id="5" name="슬라이드 번호 개체 틀 4"/>
          <p:cNvSpPr>
            <a:spLocks noGrp="1"/>
          </p:cNvSpPr>
          <p:nvPr>
            <p:ph type="sldNum" sz="quarter" idx="12"/>
          </p:nvPr>
        </p:nvSpPr>
        <p:spPr/>
        <p:txBody>
          <a:bodyPr/>
          <a:lstStyle/>
          <a:p>
            <a:pPr>
              <a:defRPr/>
            </a:pPr>
            <a:fld id="{D90BC0B4-61A0-489F-92D1-5F357FAC7853}" type="slidenum">
              <a:rPr lang="ko-KR" altLang="en-US" smtClean="0"/>
              <a:pPr>
                <a:defRPr/>
              </a:pPr>
              <a:t>21</a:t>
            </a:fld>
            <a:endParaRPr lang="ko-KR" altLang="en-US"/>
          </a:p>
        </p:txBody>
      </p:sp>
      <p:sp>
        <p:nvSpPr>
          <p:cNvPr id="7" name="직사각형 6"/>
          <p:cNvSpPr/>
          <p:nvPr/>
        </p:nvSpPr>
        <p:spPr>
          <a:xfrm>
            <a:off x="3347864" y="3717032"/>
            <a:ext cx="792088" cy="792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rgbClr val="FF0000"/>
                </a:solidFill>
              </a:rPr>
              <a:t>Final</a:t>
            </a:r>
          </a:p>
          <a:p>
            <a:pPr algn="ctr"/>
            <a:r>
              <a:rPr lang="en-US" altLang="ko-KR" dirty="0" smtClean="0">
                <a:solidFill>
                  <a:srgbClr val="FF0000"/>
                </a:solidFill>
              </a:rPr>
              <a:t>Exam</a:t>
            </a:r>
            <a:endParaRPr lang="ko-KR" altLang="en-US" dirty="0">
              <a:solidFill>
                <a:srgbClr val="FF0000"/>
              </a:solidFill>
            </a:endParaRPr>
          </a:p>
        </p:txBody>
      </p:sp>
      <p:sp>
        <p:nvSpPr>
          <p:cNvPr id="8" name="직사각형 7"/>
          <p:cNvSpPr/>
          <p:nvPr/>
        </p:nvSpPr>
        <p:spPr>
          <a:xfrm>
            <a:off x="3347864" y="4492893"/>
            <a:ext cx="792088" cy="792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500" dirty="0" smtClean="0">
                <a:solidFill>
                  <a:srgbClr val="FF0000"/>
                </a:solidFill>
              </a:rPr>
              <a:t>Project</a:t>
            </a:r>
          </a:p>
          <a:p>
            <a:pPr algn="ctr"/>
            <a:r>
              <a:rPr lang="en-US" altLang="ko-KR" sz="1500" dirty="0" smtClean="0">
                <a:solidFill>
                  <a:srgbClr val="FF0000"/>
                </a:solidFill>
              </a:rPr>
              <a:t>Due</a:t>
            </a:r>
          </a:p>
        </p:txBody>
      </p:sp>
      <p:sp>
        <p:nvSpPr>
          <p:cNvPr id="10" name="직사각형 9"/>
          <p:cNvSpPr/>
          <p:nvPr/>
        </p:nvSpPr>
        <p:spPr>
          <a:xfrm>
            <a:off x="3347864" y="2149083"/>
            <a:ext cx="792088" cy="792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solidFill>
                  <a:srgbClr val="FF0000"/>
                </a:solidFill>
              </a:rPr>
              <a:t>Today</a:t>
            </a:r>
            <a:endParaRPr lang="ko-KR" altLang="en-US" dirty="0">
              <a:solidFill>
                <a:srgbClr val="FF0000"/>
              </a:solidFill>
            </a:endParaRPr>
          </a:p>
        </p:txBody>
      </p:sp>
    </p:spTree>
    <p:extLst>
      <p:ext uri="{BB962C8B-B14F-4D97-AF65-F5344CB8AC3E}">
        <p14:creationId xmlns:p14="http://schemas.microsoft.com/office/powerpoint/2010/main" val="1704125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2563540"/>
            <a:ext cx="7772400" cy="1225500"/>
          </a:xfrm>
        </p:spPr>
        <p:txBody>
          <a:bodyPr>
            <a:normAutofit/>
          </a:bodyPr>
          <a:lstStyle/>
          <a:p>
            <a:r>
              <a:rPr lang="en-US" altLang="ko-KR" sz="5400" dirty="0" smtClean="0"/>
              <a:t>End</a:t>
            </a:r>
            <a:endParaRPr lang="ko-KR" altLang="en-US" sz="5400" dirty="0"/>
          </a:p>
        </p:txBody>
      </p:sp>
      <p:sp>
        <p:nvSpPr>
          <p:cNvPr id="3" name="부제목 2"/>
          <p:cNvSpPr>
            <a:spLocks noGrp="1"/>
          </p:cNvSpPr>
          <p:nvPr>
            <p:ph type="subTitle" idx="1"/>
          </p:nvPr>
        </p:nvSpPr>
        <p:spPr>
          <a:xfrm>
            <a:off x="997838" y="4247878"/>
            <a:ext cx="7203960" cy="1197346"/>
          </a:xfrm>
        </p:spPr>
        <p:txBody>
          <a:bodyPr/>
          <a:lstStyle/>
          <a:p>
            <a:r>
              <a:rPr lang="ko-KR" altLang="en-US" dirty="0" smtClean="0"/>
              <a:t>한 학기 동안 고생 많으셨습니다</a:t>
            </a:r>
            <a:endParaRPr lang="ko-KR" altLang="en-US" dirty="0"/>
          </a:p>
        </p:txBody>
      </p:sp>
      <p:sp>
        <p:nvSpPr>
          <p:cNvPr id="4" name="바닥글 개체 틀 3"/>
          <p:cNvSpPr>
            <a:spLocks noGrp="1"/>
          </p:cNvSpPr>
          <p:nvPr>
            <p:ph type="ftr" sz="quarter" idx="11"/>
          </p:nvPr>
        </p:nvSpPr>
        <p:spPr/>
        <p:txBody>
          <a:bodyPr/>
          <a:lstStyle/>
          <a:p>
            <a:pPr>
              <a:defRPr/>
            </a:pPr>
            <a:r>
              <a:rPr lang="en-US" altLang="ko-KR" dirty="0" smtClean="0"/>
              <a:t>RUBIS</a:t>
            </a:r>
            <a:endParaRPr lang="ko-KR" altLang="en-US" dirty="0"/>
          </a:p>
        </p:txBody>
      </p:sp>
      <p:sp>
        <p:nvSpPr>
          <p:cNvPr id="5" name="슬라이드 번호 개체 틀 4"/>
          <p:cNvSpPr>
            <a:spLocks noGrp="1"/>
          </p:cNvSpPr>
          <p:nvPr>
            <p:ph type="sldNum" sz="quarter" idx="12"/>
          </p:nvPr>
        </p:nvSpPr>
        <p:spPr/>
        <p:txBody>
          <a:bodyPr/>
          <a:lstStyle/>
          <a:p>
            <a:pPr>
              <a:defRPr/>
            </a:pPr>
            <a:fld id="{594E959F-13E8-4A7B-BFA4-1D886DA5BD83}" type="slidenum">
              <a:rPr lang="ko-KR" altLang="en-US" smtClean="0"/>
              <a:pPr>
                <a:defRPr/>
              </a:pPr>
              <a:t>22</a:t>
            </a:fld>
            <a:endParaRPr lang="ko-KR" altLang="en-US"/>
          </a:p>
        </p:txBody>
      </p:sp>
    </p:spTree>
    <p:extLst>
      <p:ext uri="{BB962C8B-B14F-4D97-AF65-F5344CB8AC3E}">
        <p14:creationId xmlns:p14="http://schemas.microsoft.com/office/powerpoint/2010/main" val="1553013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3124080" y="6356520"/>
            <a:ext cx="2895120" cy="364680"/>
          </a:xfrm>
          <a:prstGeom prst="rect">
            <a:avLst/>
          </a:prstGeom>
          <a:noFill/>
          <a:ln>
            <a:noFill/>
          </a:ln>
        </p:spPr>
        <p:txBody>
          <a:bodyPr anchor="ctr"/>
          <a:lstStyle/>
          <a:p>
            <a:pPr algn="ctr">
              <a:lnSpc>
                <a:spcPct val="100000"/>
              </a:lnSpc>
            </a:pPr>
            <a:r>
              <a:rPr lang="en-US" sz="1200" b="0" strike="noStrike" spc="-1">
                <a:solidFill>
                  <a:srgbClr val="8B8B8B"/>
                </a:solidFill>
                <a:uFill>
                  <a:solidFill>
                    <a:srgbClr val="FFFFFF"/>
                  </a:solidFill>
                </a:uFill>
                <a:latin typeface="맑은 고딕"/>
              </a:rPr>
              <a:t>RUBIS</a:t>
            </a:r>
            <a:endParaRPr lang="en-US" sz="1400" b="0" strike="noStrike" spc="-1">
              <a:solidFill>
                <a:srgbClr val="000000"/>
              </a:solidFill>
              <a:uFill>
                <a:solidFill>
                  <a:srgbClr val="FFFFFF"/>
                </a:solidFill>
              </a:uFill>
              <a:latin typeface="Times New Roman"/>
            </a:endParaRPr>
          </a:p>
        </p:txBody>
      </p:sp>
      <p:sp>
        <p:nvSpPr>
          <p:cNvPr id="93" name="TextShape 2"/>
          <p:cNvSpPr txBox="1"/>
          <p:nvPr/>
        </p:nvSpPr>
        <p:spPr>
          <a:xfrm>
            <a:off x="6553080" y="6356520"/>
            <a:ext cx="2133360" cy="364680"/>
          </a:xfrm>
          <a:prstGeom prst="rect">
            <a:avLst/>
          </a:prstGeom>
          <a:noFill/>
          <a:ln>
            <a:noFill/>
          </a:ln>
        </p:spPr>
        <p:txBody>
          <a:bodyPr anchor="ctr"/>
          <a:lstStyle/>
          <a:p>
            <a:pPr algn="r">
              <a:lnSpc>
                <a:spcPct val="100000"/>
              </a:lnSpc>
            </a:pPr>
            <a:fld id="{269843C7-03D7-495D-A34B-D40D0854BA7E}" type="slidenum">
              <a:rPr lang="en-US" sz="1200" b="0" strike="noStrike" spc="-1">
                <a:solidFill>
                  <a:srgbClr val="898989"/>
                </a:solidFill>
                <a:uFill>
                  <a:solidFill>
                    <a:srgbClr val="FFFFFF"/>
                  </a:solidFill>
                </a:uFill>
                <a:latin typeface="맑은 고딕"/>
                <a:ea typeface="맑은 고딕"/>
              </a:rPr>
              <a:t>3</a:t>
            </a:fld>
            <a:endParaRPr lang="en-US" sz="1400" b="0" strike="noStrike" spc="-1">
              <a:solidFill>
                <a:srgbClr val="000000"/>
              </a:solidFill>
              <a:uFill>
                <a:solidFill>
                  <a:srgbClr val="FFFFFF"/>
                </a:solidFill>
              </a:uFill>
              <a:latin typeface="Times New Roman"/>
            </a:endParaRPr>
          </a:p>
        </p:txBody>
      </p:sp>
      <p:sp>
        <p:nvSpPr>
          <p:cNvPr id="94" name="TextShape 3"/>
          <p:cNvSpPr txBox="1"/>
          <p:nvPr/>
        </p:nvSpPr>
        <p:spPr>
          <a:xfrm>
            <a:off x="457200" y="274680"/>
            <a:ext cx="8229240" cy="1010880"/>
          </a:xfrm>
          <a:prstGeom prst="rect">
            <a:avLst/>
          </a:prstGeom>
          <a:noFill/>
          <a:ln>
            <a:noFill/>
          </a:ln>
        </p:spPr>
        <p:txBody>
          <a:bodyPr anchor="ctr"/>
          <a:lstStyle/>
          <a:p>
            <a:pPr>
              <a:lnSpc>
                <a:spcPct val="100000"/>
              </a:lnSpc>
            </a:pPr>
            <a:r>
              <a:rPr lang="ko-KR" sz="3200" b="0" strike="noStrike" spc="-1">
                <a:solidFill>
                  <a:srgbClr val="000000"/>
                </a:solidFill>
                <a:uFill>
                  <a:solidFill>
                    <a:srgbClr val="FFFFFF"/>
                  </a:solidFill>
                </a:uFill>
                <a:latin typeface="Constantia"/>
              </a:rPr>
              <a:t>Project Overview</a:t>
            </a:r>
            <a:endParaRPr lang="ko-KR" sz="4400" b="0" strike="noStrike" spc="-1">
              <a:solidFill>
                <a:srgbClr val="000000"/>
              </a:solidFill>
              <a:uFill>
                <a:solidFill>
                  <a:srgbClr val="FFFFFF"/>
                </a:solidFill>
              </a:uFill>
              <a:latin typeface="굴림"/>
            </a:endParaRPr>
          </a:p>
        </p:txBody>
      </p:sp>
      <p:sp>
        <p:nvSpPr>
          <p:cNvPr id="95" name="CustomShape 4"/>
          <p:cNvSpPr/>
          <p:nvPr/>
        </p:nvSpPr>
        <p:spPr>
          <a:xfrm>
            <a:off x="457200" y="1484280"/>
            <a:ext cx="8290800" cy="3749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840" indent="-285480">
              <a:lnSpc>
                <a:spcPct val="100000"/>
              </a:lnSpc>
              <a:buClr>
                <a:srgbClr val="000000"/>
              </a:buClr>
              <a:buFont typeface="Wingdings" charset="2"/>
              <a:buChar char=""/>
            </a:pPr>
            <a:r>
              <a:rPr lang="en-US" sz="2000" b="0" strike="noStrike" spc="-1" dirty="0">
                <a:solidFill>
                  <a:srgbClr val="000000"/>
                </a:solidFill>
                <a:uFill>
                  <a:solidFill>
                    <a:srgbClr val="FFFFFF"/>
                  </a:solidFill>
                </a:uFill>
                <a:latin typeface="Constantia"/>
                <a:ea typeface="Arial Unicode MS"/>
              </a:rPr>
              <a:t>Implement a Simple Microprocessor in Verilog and program it on FPGA. Mimic a real computer.</a:t>
            </a:r>
            <a:endParaRPr lang="en-US" sz="1800" b="0" strike="noStrike" spc="-1" dirty="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dirty="0">
                <a:solidFill>
                  <a:srgbClr val="000000"/>
                </a:solidFill>
                <a:uFill>
                  <a:solidFill>
                    <a:srgbClr val="FFFFFF"/>
                  </a:solidFill>
                </a:uFill>
                <a:latin typeface="Constantia"/>
                <a:ea typeface="Arial Unicode MS"/>
              </a:rPr>
              <a:t>Your FPGA implementation should consist of an ALU, a control unit, a system memory, registers, and so on. </a:t>
            </a:r>
            <a:endParaRPr lang="en-US" sz="1800" b="0" strike="noStrike" spc="-1" dirty="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dirty="0">
                <a:solidFill>
                  <a:srgbClr val="000000"/>
                </a:solidFill>
                <a:uFill>
                  <a:solidFill>
                    <a:srgbClr val="FFFFFF"/>
                  </a:solidFill>
                </a:uFill>
                <a:latin typeface="Constantia"/>
                <a:ea typeface="Arial Unicode MS"/>
              </a:rPr>
              <a:t>Use the on-board 50MHz clock oscillator to create 1Hz clock (1 tick per second). </a:t>
            </a:r>
            <a:endParaRPr lang="en-US" sz="1800" b="0" strike="noStrike" spc="-1" dirty="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08470429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extShape 1"/>
          <p:cNvSpPr txBox="1"/>
          <p:nvPr/>
        </p:nvSpPr>
        <p:spPr>
          <a:xfrm>
            <a:off x="3124080" y="6356520"/>
            <a:ext cx="2895120" cy="364680"/>
          </a:xfrm>
          <a:prstGeom prst="rect">
            <a:avLst/>
          </a:prstGeom>
          <a:noFill/>
          <a:ln>
            <a:noFill/>
          </a:ln>
        </p:spPr>
        <p:txBody>
          <a:bodyPr anchor="ctr"/>
          <a:lstStyle/>
          <a:p>
            <a:pPr algn="ctr">
              <a:lnSpc>
                <a:spcPct val="100000"/>
              </a:lnSpc>
            </a:pPr>
            <a:r>
              <a:rPr lang="en-US" sz="1200" b="0" strike="noStrike" spc="-1">
                <a:solidFill>
                  <a:srgbClr val="8B8B8B"/>
                </a:solidFill>
                <a:uFill>
                  <a:solidFill>
                    <a:srgbClr val="FFFFFF"/>
                  </a:solidFill>
                </a:uFill>
                <a:latin typeface="맑은 고딕"/>
              </a:rPr>
              <a:t>RUBIS</a:t>
            </a:r>
            <a:endParaRPr lang="en-US" sz="1400" b="0" strike="noStrike" spc="-1">
              <a:solidFill>
                <a:srgbClr val="000000"/>
              </a:solidFill>
              <a:uFill>
                <a:solidFill>
                  <a:srgbClr val="FFFFFF"/>
                </a:solidFill>
              </a:uFill>
              <a:latin typeface="Times New Roman"/>
            </a:endParaRPr>
          </a:p>
        </p:txBody>
      </p:sp>
      <p:sp>
        <p:nvSpPr>
          <p:cNvPr id="97" name="TextShape 2"/>
          <p:cNvSpPr txBox="1"/>
          <p:nvPr/>
        </p:nvSpPr>
        <p:spPr>
          <a:xfrm>
            <a:off x="6553080" y="6356520"/>
            <a:ext cx="2133360" cy="364680"/>
          </a:xfrm>
          <a:prstGeom prst="rect">
            <a:avLst/>
          </a:prstGeom>
          <a:noFill/>
          <a:ln>
            <a:noFill/>
          </a:ln>
        </p:spPr>
        <p:txBody>
          <a:bodyPr anchor="ctr"/>
          <a:lstStyle/>
          <a:p>
            <a:pPr algn="r">
              <a:lnSpc>
                <a:spcPct val="100000"/>
              </a:lnSpc>
            </a:pPr>
            <a:fld id="{69C45550-5A71-4A9C-B685-92CF5CD0F496}" type="slidenum">
              <a:rPr lang="en-US" sz="1200" b="0" strike="noStrike" spc="-1">
                <a:solidFill>
                  <a:srgbClr val="898989"/>
                </a:solidFill>
                <a:uFill>
                  <a:solidFill>
                    <a:srgbClr val="FFFFFF"/>
                  </a:solidFill>
                </a:uFill>
                <a:latin typeface="맑은 고딕"/>
                <a:ea typeface="맑은 고딕"/>
              </a:rPr>
              <a:t>4</a:t>
            </a:fld>
            <a:endParaRPr lang="en-US" sz="1400" b="0" strike="noStrike" spc="-1">
              <a:solidFill>
                <a:srgbClr val="000000"/>
              </a:solidFill>
              <a:uFill>
                <a:solidFill>
                  <a:srgbClr val="FFFFFF"/>
                </a:solidFill>
              </a:uFill>
              <a:latin typeface="Times New Roman"/>
            </a:endParaRPr>
          </a:p>
        </p:txBody>
      </p:sp>
      <p:sp>
        <p:nvSpPr>
          <p:cNvPr id="98" name="TextShape 3"/>
          <p:cNvSpPr txBox="1"/>
          <p:nvPr/>
        </p:nvSpPr>
        <p:spPr>
          <a:xfrm>
            <a:off x="457200" y="274680"/>
            <a:ext cx="8229240" cy="1010880"/>
          </a:xfrm>
          <a:prstGeom prst="rect">
            <a:avLst/>
          </a:prstGeom>
          <a:noFill/>
          <a:ln>
            <a:noFill/>
          </a:ln>
        </p:spPr>
        <p:txBody>
          <a:bodyPr anchor="ctr"/>
          <a:lstStyle/>
          <a:p>
            <a:pPr>
              <a:lnSpc>
                <a:spcPct val="100000"/>
              </a:lnSpc>
            </a:pPr>
            <a:r>
              <a:rPr lang="ko-KR" sz="3200" b="0" strike="noStrike" spc="-1">
                <a:solidFill>
                  <a:srgbClr val="000000"/>
                </a:solidFill>
                <a:uFill>
                  <a:solidFill>
                    <a:srgbClr val="FFFFFF"/>
                  </a:solidFill>
                </a:uFill>
                <a:latin typeface="Constantia"/>
              </a:rPr>
              <a:t>Project Overview</a:t>
            </a:r>
            <a:endParaRPr lang="ko-KR" sz="4400" b="0" strike="noStrike" spc="-1">
              <a:solidFill>
                <a:srgbClr val="000000"/>
              </a:solidFill>
              <a:uFill>
                <a:solidFill>
                  <a:srgbClr val="FFFFFF"/>
                </a:solidFill>
              </a:uFill>
              <a:latin typeface="굴림"/>
            </a:endParaRPr>
          </a:p>
        </p:txBody>
      </p:sp>
      <p:sp>
        <p:nvSpPr>
          <p:cNvPr id="99" name="CustomShape 4"/>
          <p:cNvSpPr/>
          <p:nvPr/>
        </p:nvSpPr>
        <p:spPr>
          <a:xfrm>
            <a:off x="457200" y="1484280"/>
            <a:ext cx="8229240" cy="4661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8-bit Microprocessor</a:t>
            </a: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Instruction size : 8-bit</a:t>
            </a: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 of instructions : 4 (add, load, store, jump)</a:t>
            </a: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Register size :  8-bit</a:t>
            </a: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 of registers : 4</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Input : Instruction codes from external memory (TA’s FPGA)</a:t>
            </a:r>
            <a:endParaRPr lang="en-US" sz="1800" b="0" strike="noStrike" spc="-1">
              <a:solidFill>
                <a:srgbClr val="000000"/>
              </a:solidFill>
              <a:uFill>
                <a:solidFill>
                  <a:srgbClr val="FFFFFF"/>
                </a:solidFill>
              </a:uFill>
              <a:latin typeface="Arial"/>
            </a:endParaRPr>
          </a:p>
          <a:p>
            <a:pPr marL="800280" lvl="1" indent="-342720">
              <a:lnSpc>
                <a:spcPct val="100000"/>
              </a:lnSpc>
              <a:buClr>
                <a:srgbClr val="000000"/>
              </a:buClr>
              <a:buFont typeface="Wingdings" charset="2"/>
              <a:buChar char=""/>
            </a:pPr>
            <a:r>
              <a:rPr lang="en-US" sz="1600" b="0" strike="noStrike" spc="-1">
                <a:solidFill>
                  <a:srgbClr val="000000"/>
                </a:solidFill>
                <a:uFill>
                  <a:solidFill>
                    <a:srgbClr val="FFFFFF"/>
                  </a:solidFill>
                </a:uFill>
                <a:latin typeface="Constantia"/>
                <a:ea typeface="Arial Unicode MS"/>
              </a:rPr>
              <a:t>TA will test the result with the memory implemented in another FPGA chip. Several sets of instruction codes will be tested. Specific pin assignments between your microprocessor and instruction memory will be given. </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marL="285840" indent="-285480">
              <a:lnSpc>
                <a:spcPct val="100000"/>
              </a:lnSpc>
              <a:buClr>
                <a:srgbClr val="000000"/>
              </a:buClr>
              <a:buFont typeface="Wingdings" charset="2"/>
              <a:buChar char=""/>
            </a:pPr>
            <a:r>
              <a:rPr lang="en-US" sz="2000" b="0" strike="noStrike" spc="-1">
                <a:solidFill>
                  <a:srgbClr val="000000"/>
                </a:solidFill>
                <a:uFill>
                  <a:solidFill>
                    <a:srgbClr val="FFFFFF"/>
                  </a:solidFill>
                </a:uFill>
                <a:latin typeface="Constantia"/>
                <a:ea typeface="Arial Unicode MS"/>
              </a:rPr>
              <a:t>Output : Current value of Reg Write Data. </a:t>
            </a:r>
            <a:endParaRPr lang="en-US" sz="1800" b="0" strike="noStrike" spc="-1">
              <a:solidFill>
                <a:srgbClr val="000000"/>
              </a:solidFill>
              <a:uFill>
                <a:solidFill>
                  <a:srgbClr val="FFFFFF"/>
                </a:solidFill>
              </a:uFill>
              <a:latin typeface="Arial"/>
            </a:endParaRPr>
          </a:p>
          <a:p>
            <a:pPr marL="800280" lvl="1" indent="-342720">
              <a:lnSpc>
                <a:spcPct val="100000"/>
              </a:lnSpc>
              <a:buClr>
                <a:srgbClr val="000000"/>
              </a:buClr>
              <a:buFont typeface="Wingdings" charset="2"/>
              <a:buChar char=""/>
            </a:pPr>
            <a:r>
              <a:rPr lang="en-US" sz="1600" b="0" strike="noStrike" spc="-1">
                <a:solidFill>
                  <a:srgbClr val="000000"/>
                </a:solidFill>
                <a:uFill>
                  <a:solidFill>
                    <a:srgbClr val="FFFFFF"/>
                  </a:solidFill>
                </a:uFill>
                <a:latin typeface="Constantia"/>
                <a:ea typeface="Arial Unicode MS"/>
              </a:rPr>
              <a:t>Use 7 segment displays. Display the value in Hexadecimal.</a:t>
            </a:r>
            <a:endParaRPr lang="en-US" sz="1800" b="0" strike="noStrike" spc="-1">
              <a:solidFill>
                <a:srgbClr val="000000"/>
              </a:solidFill>
              <a:uFill>
                <a:solidFill>
                  <a:srgbClr val="FFFFFF"/>
                </a:solidFill>
              </a:uFill>
              <a:latin typeface="Arial"/>
            </a:endParaRPr>
          </a:p>
        </p:txBody>
      </p:sp>
      <p:sp>
        <p:nvSpPr>
          <p:cNvPr id="100" name="CustomShape 5"/>
          <p:cNvSpPr/>
          <p:nvPr/>
        </p:nvSpPr>
        <p:spPr>
          <a:xfrm>
            <a:off x="683640" y="3141000"/>
            <a:ext cx="8064360" cy="516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uFill>
                  <a:solidFill>
                    <a:srgbClr val="FFFFFF"/>
                  </a:solidFill>
                </a:uFill>
                <a:latin typeface="맑은 고딕"/>
                <a:ea typeface="맑은 고딕"/>
              </a:rPr>
              <a:t>※ David A. Patterson, John L. Hennessy. (2005). </a:t>
            </a:r>
            <a:r>
              <a:rPr lang="en-US" sz="1400" b="0" i="1" strike="noStrike" spc="-1">
                <a:solidFill>
                  <a:srgbClr val="000000"/>
                </a:solidFill>
                <a:uFill>
                  <a:solidFill>
                    <a:srgbClr val="FFFFFF"/>
                  </a:solidFill>
                </a:uFill>
                <a:latin typeface="맑은 고딕"/>
                <a:ea typeface="맑은 고딕"/>
              </a:rPr>
              <a:t>Computer Organization and Design</a:t>
            </a:r>
            <a:r>
              <a:rPr lang="en-US" sz="1400" b="0" strike="noStrike" spc="-1">
                <a:solidFill>
                  <a:srgbClr val="000000"/>
                </a:solidFill>
                <a:uFill>
                  <a:solidFill>
                    <a:srgbClr val="FFFFFF"/>
                  </a:solidFill>
                </a:uFill>
                <a:latin typeface="맑은 고딕"/>
                <a:ea typeface="맑은 고딕"/>
              </a:rPr>
              <a:t> (3rd ed.).                      Morgan Kaufmann.</a:t>
            </a:r>
            <a:endParaRPr lang="en-US" sz="1800" b="0" strike="noStrike" spc="-1">
              <a:solidFill>
                <a:srgbClr val="000000"/>
              </a:solidFill>
              <a:uFill>
                <a:solidFill>
                  <a:srgbClr val="FFFFFF"/>
                </a:solidFill>
              </a:uFill>
              <a:latin typeface="Arial"/>
            </a:endParaRPr>
          </a:p>
        </p:txBody>
      </p:sp>
    </p:spTree>
    <p:extLst>
      <p:ext uri="{BB962C8B-B14F-4D97-AF65-F5344CB8AC3E}">
        <p14:creationId xmlns:p14="http://schemas.microsoft.com/office/powerpoint/2010/main" val="238004686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D313E120-1F0B-4447-973B-845D062732BB}" type="slidenum">
              <a:rPr lang="ko-KR" altLang="en-US" sz="1200" smtClean="0">
                <a:solidFill>
                  <a:srgbClr val="898989"/>
                </a:solidFill>
              </a:rPr>
              <a:pPr>
                <a:spcBef>
                  <a:spcPct val="0"/>
                </a:spcBef>
                <a:buFontTx/>
                <a:buNone/>
              </a:pPr>
              <a:t>5</a:t>
            </a:fld>
            <a:endParaRPr lang="ko-KR" altLang="en-US" sz="1200" smtClean="0">
              <a:solidFill>
                <a:srgbClr val="898989"/>
              </a:solidFill>
            </a:endParaRPr>
          </a:p>
        </p:txBody>
      </p:sp>
      <p:sp>
        <p:nvSpPr>
          <p:cNvPr id="10243" name="제목 3"/>
          <p:cNvSpPr>
            <a:spLocks noGrp="1"/>
          </p:cNvSpPr>
          <p:nvPr>
            <p:ph type="title"/>
          </p:nvPr>
        </p:nvSpPr>
        <p:spPr>
          <a:xfrm>
            <a:off x="457200" y="274638"/>
            <a:ext cx="8229600" cy="1011237"/>
          </a:xfrm>
        </p:spPr>
        <p:txBody>
          <a:bodyPr/>
          <a:lstStyle/>
          <a:p>
            <a:pPr eaLnBrk="1" hangingPunct="1"/>
            <a:r>
              <a:rPr lang="en-US" altLang="ko-KR" sz="3200" smtClean="0"/>
              <a:t>Microprocessor Design – </a:t>
            </a:r>
            <a:r>
              <a:rPr lang="en-US" altLang="ko-KR" sz="2000" smtClean="0"/>
              <a:t>Data Path</a:t>
            </a:r>
            <a:endParaRPr lang="ko-KR" altLang="en-US" sz="3600" smtClean="0"/>
          </a:p>
        </p:txBody>
      </p:sp>
      <p:sp>
        <p:nvSpPr>
          <p:cNvPr id="259" name="직사각형 258"/>
          <p:cNvSpPr/>
          <p:nvPr/>
        </p:nvSpPr>
        <p:spPr>
          <a:xfrm>
            <a:off x="444500" y="4887913"/>
            <a:ext cx="1885950" cy="1836737"/>
          </a:xfrm>
          <a:prstGeom prst="rect">
            <a:avLst/>
          </a:prstGeom>
          <a:solidFill>
            <a:schemeClr val="accent1">
              <a:lumMod val="40000"/>
              <a:lumOff val="60000"/>
            </a:schemeClr>
          </a:solidFill>
          <a:ln>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dirty="0">
              <a:solidFill>
                <a:schemeClr val="tx1"/>
              </a:solidFill>
            </a:endParaRPr>
          </a:p>
        </p:txBody>
      </p:sp>
      <p:grpSp>
        <p:nvGrpSpPr>
          <p:cNvPr id="10245" name="그룹 259"/>
          <p:cNvGrpSpPr>
            <a:grpSpLocks/>
          </p:cNvGrpSpPr>
          <p:nvPr/>
        </p:nvGrpSpPr>
        <p:grpSpPr bwMode="auto">
          <a:xfrm>
            <a:off x="641350" y="5219700"/>
            <a:ext cx="1477963" cy="1435100"/>
            <a:chOff x="1198604" y="2870202"/>
            <a:chExt cx="1692482" cy="1645400"/>
          </a:xfrm>
        </p:grpSpPr>
        <p:sp>
          <p:nvSpPr>
            <p:cNvPr id="261" name="직사각형 260"/>
            <p:cNvSpPr/>
            <p:nvPr/>
          </p:nvSpPr>
          <p:spPr>
            <a:xfrm>
              <a:off x="1240417" y="2895684"/>
              <a:ext cx="1619764" cy="161991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dirty="0">
                <a:solidFill>
                  <a:schemeClr val="tx1"/>
                </a:solidFill>
              </a:endParaRPr>
            </a:p>
          </p:txBody>
        </p:sp>
        <p:sp>
          <p:nvSpPr>
            <p:cNvPr id="10365" name="TextBox 261"/>
            <p:cNvSpPr txBox="1">
              <a:spLocks noChangeArrowheads="1"/>
            </p:cNvSpPr>
            <p:nvPr/>
          </p:nvSpPr>
          <p:spPr bwMode="auto">
            <a:xfrm>
              <a:off x="1198604" y="3113306"/>
              <a:ext cx="716662" cy="4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Read</a:t>
              </a:r>
              <a:br>
                <a:rPr lang="en-US" altLang="ko-KR" sz="900">
                  <a:latin typeface="굴림" panose="020B0600000101010101" pitchFamily="50" charset="-127"/>
                  <a:ea typeface="굴림" panose="020B0600000101010101" pitchFamily="50" charset="-127"/>
                </a:rPr>
              </a:br>
              <a:r>
                <a:rPr lang="en-US" altLang="ko-KR" sz="900">
                  <a:latin typeface="굴림" panose="020B0600000101010101" pitchFamily="50" charset="-127"/>
                  <a:ea typeface="굴림" panose="020B0600000101010101" pitchFamily="50" charset="-127"/>
                </a:rPr>
                <a:t>Address</a:t>
              </a:r>
              <a:endParaRPr lang="ko-KR" altLang="en-US" sz="900">
                <a:latin typeface="굴림" panose="020B0600000101010101" pitchFamily="50" charset="-127"/>
                <a:ea typeface="굴림" panose="020B0600000101010101" pitchFamily="50" charset="-127"/>
              </a:endParaRPr>
            </a:p>
          </p:txBody>
        </p:sp>
        <p:sp>
          <p:nvSpPr>
            <p:cNvPr id="10366" name="TextBox 262"/>
            <p:cNvSpPr txBox="1">
              <a:spLocks noChangeArrowheads="1"/>
            </p:cNvSpPr>
            <p:nvPr/>
          </p:nvSpPr>
          <p:spPr bwMode="auto">
            <a:xfrm>
              <a:off x="1325528" y="2870202"/>
              <a:ext cx="1370510"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Instruction Memory</a:t>
              </a:r>
              <a:endParaRPr lang="ko-KR" altLang="en-US" sz="900" b="1" u="sng">
                <a:latin typeface="굴림" panose="020B0600000101010101" pitchFamily="50" charset="-127"/>
                <a:ea typeface="굴림" panose="020B0600000101010101" pitchFamily="50" charset="-127"/>
              </a:endParaRPr>
            </a:p>
          </p:txBody>
        </p:sp>
        <p:sp>
          <p:nvSpPr>
            <p:cNvPr id="10367" name="TextBox 263"/>
            <p:cNvSpPr txBox="1">
              <a:spLocks noChangeArrowheads="1"/>
            </p:cNvSpPr>
            <p:nvPr/>
          </p:nvSpPr>
          <p:spPr bwMode="auto">
            <a:xfrm>
              <a:off x="2029329" y="3533073"/>
              <a:ext cx="861757" cy="4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900">
                  <a:latin typeface="굴림" panose="020B0600000101010101" pitchFamily="50" charset="-127"/>
                  <a:ea typeface="굴림" panose="020B0600000101010101" pitchFamily="50" charset="-127"/>
                </a:rPr>
                <a:t>Instruction</a:t>
              </a:r>
              <a:br>
                <a:rPr lang="en-US" altLang="ko-KR" sz="900">
                  <a:latin typeface="굴림" panose="020B0600000101010101" pitchFamily="50" charset="-127"/>
                  <a:ea typeface="굴림" panose="020B0600000101010101" pitchFamily="50" charset="-127"/>
                </a:rPr>
              </a:br>
              <a:r>
                <a:rPr lang="en-US" altLang="ko-KR" sz="900">
                  <a:latin typeface="굴림" panose="020B0600000101010101" pitchFamily="50" charset="-127"/>
                  <a:ea typeface="굴림" panose="020B0600000101010101" pitchFamily="50" charset="-127"/>
                </a:rPr>
                <a:t>[7:0]</a:t>
              </a:r>
              <a:endParaRPr lang="ko-KR" altLang="en-US" sz="900">
                <a:latin typeface="굴림" panose="020B0600000101010101" pitchFamily="50" charset="-127"/>
                <a:ea typeface="굴림" panose="020B0600000101010101" pitchFamily="50" charset="-127"/>
              </a:endParaRPr>
            </a:p>
          </p:txBody>
        </p:sp>
      </p:grpSp>
      <p:grpSp>
        <p:nvGrpSpPr>
          <p:cNvPr id="10246" name="그룹 264"/>
          <p:cNvGrpSpPr>
            <a:grpSpLocks/>
          </p:cNvGrpSpPr>
          <p:nvPr/>
        </p:nvGrpSpPr>
        <p:grpSpPr bwMode="auto">
          <a:xfrm>
            <a:off x="655638" y="3967163"/>
            <a:ext cx="471487" cy="760412"/>
            <a:chOff x="369199" y="3276587"/>
            <a:chExt cx="539608" cy="870751"/>
          </a:xfrm>
        </p:grpSpPr>
        <p:sp>
          <p:nvSpPr>
            <p:cNvPr id="266" name="직사각형 265"/>
            <p:cNvSpPr/>
            <p:nvPr/>
          </p:nvSpPr>
          <p:spPr>
            <a:xfrm>
              <a:off x="369199" y="3316580"/>
              <a:ext cx="539608" cy="83075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900" dirty="0">
                <a:solidFill>
                  <a:schemeClr val="tx1"/>
                </a:solidFill>
              </a:endParaRPr>
            </a:p>
          </p:txBody>
        </p:sp>
        <p:sp>
          <p:nvSpPr>
            <p:cNvPr id="10363" name="TextBox 266"/>
            <p:cNvSpPr txBox="1">
              <a:spLocks noChangeArrowheads="1"/>
            </p:cNvSpPr>
            <p:nvPr/>
          </p:nvSpPr>
          <p:spPr bwMode="auto">
            <a:xfrm>
              <a:off x="447532" y="3276587"/>
              <a:ext cx="387901"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PC</a:t>
              </a:r>
              <a:endParaRPr lang="ko-KR" altLang="en-US" sz="900" b="1" u="sng">
                <a:latin typeface="굴림" panose="020B0600000101010101" pitchFamily="50" charset="-127"/>
                <a:ea typeface="굴림" panose="020B0600000101010101" pitchFamily="50" charset="-127"/>
              </a:endParaRPr>
            </a:p>
          </p:txBody>
        </p:sp>
      </p:grpSp>
      <p:grpSp>
        <p:nvGrpSpPr>
          <p:cNvPr id="10247" name="그룹 267"/>
          <p:cNvGrpSpPr>
            <a:grpSpLocks/>
          </p:cNvGrpSpPr>
          <p:nvPr/>
        </p:nvGrpSpPr>
        <p:grpSpPr bwMode="auto">
          <a:xfrm>
            <a:off x="3100388" y="3592513"/>
            <a:ext cx="1543050" cy="1455737"/>
            <a:chOff x="3170128" y="2851332"/>
            <a:chExt cx="1768026" cy="1668387"/>
          </a:xfrm>
        </p:grpSpPr>
        <p:sp>
          <p:nvSpPr>
            <p:cNvPr id="269" name="직사각형 268"/>
            <p:cNvSpPr/>
            <p:nvPr/>
          </p:nvSpPr>
          <p:spPr>
            <a:xfrm>
              <a:off x="3228335" y="2900455"/>
              <a:ext cx="1620690" cy="161926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dirty="0">
                <a:solidFill>
                  <a:schemeClr val="tx1"/>
                </a:solidFill>
              </a:endParaRPr>
            </a:p>
          </p:txBody>
        </p:sp>
        <p:sp>
          <p:nvSpPr>
            <p:cNvPr id="10355" name="TextBox 269"/>
            <p:cNvSpPr txBox="1">
              <a:spLocks noChangeArrowheads="1"/>
            </p:cNvSpPr>
            <p:nvPr/>
          </p:nvSpPr>
          <p:spPr bwMode="auto">
            <a:xfrm>
              <a:off x="3195477" y="4218601"/>
              <a:ext cx="1073013" cy="264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Reg Write</a:t>
              </a:r>
              <a:r>
                <a:rPr lang="en-US" altLang="ko-KR" sz="900">
                  <a:latin typeface="굴림" panose="020B0600000101010101" pitchFamily="50" charset="-127"/>
                  <a:ea typeface="굴림" panose="020B0600000101010101" pitchFamily="50" charset="-127"/>
                </a:rPr>
                <a:t> Data</a:t>
              </a:r>
              <a:endParaRPr lang="ko-KR" altLang="en-US" sz="900">
                <a:latin typeface="굴림" panose="020B0600000101010101" pitchFamily="50" charset="-127"/>
                <a:ea typeface="굴림" panose="020B0600000101010101" pitchFamily="50" charset="-127"/>
              </a:endParaRPr>
            </a:p>
          </p:txBody>
        </p:sp>
        <p:sp>
          <p:nvSpPr>
            <p:cNvPr id="10356" name="TextBox 270"/>
            <p:cNvSpPr txBox="1">
              <a:spLocks noChangeArrowheads="1"/>
            </p:cNvSpPr>
            <p:nvPr/>
          </p:nvSpPr>
          <p:spPr bwMode="auto">
            <a:xfrm>
              <a:off x="3617743" y="2851332"/>
              <a:ext cx="775434"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Registers</a:t>
              </a:r>
              <a:endParaRPr lang="ko-KR" altLang="en-US" sz="900" b="1" u="sng">
                <a:latin typeface="굴림" panose="020B0600000101010101" pitchFamily="50" charset="-127"/>
                <a:ea typeface="굴림" panose="020B0600000101010101" pitchFamily="50" charset="-127"/>
              </a:endParaRPr>
            </a:p>
          </p:txBody>
        </p:sp>
        <p:sp>
          <p:nvSpPr>
            <p:cNvPr id="10357" name="TextBox 271"/>
            <p:cNvSpPr txBox="1">
              <a:spLocks noChangeArrowheads="1"/>
            </p:cNvSpPr>
            <p:nvPr/>
          </p:nvSpPr>
          <p:spPr bwMode="auto">
            <a:xfrm>
              <a:off x="3194003" y="3926373"/>
              <a:ext cx="971956" cy="246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Write Register</a:t>
              </a:r>
              <a:endParaRPr lang="ko-KR" altLang="en-US" sz="800">
                <a:latin typeface="굴림" panose="020B0600000101010101" pitchFamily="50" charset="-127"/>
                <a:ea typeface="굴림" panose="020B0600000101010101" pitchFamily="50" charset="-127"/>
              </a:endParaRPr>
            </a:p>
          </p:txBody>
        </p:sp>
        <p:sp>
          <p:nvSpPr>
            <p:cNvPr id="10358" name="TextBox 272"/>
            <p:cNvSpPr txBox="1">
              <a:spLocks noChangeArrowheads="1"/>
            </p:cNvSpPr>
            <p:nvPr/>
          </p:nvSpPr>
          <p:spPr bwMode="auto">
            <a:xfrm>
              <a:off x="3174684" y="3449191"/>
              <a:ext cx="1049095" cy="246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Read Register2</a:t>
              </a:r>
              <a:endParaRPr lang="ko-KR" altLang="en-US" sz="800">
                <a:latin typeface="굴림" panose="020B0600000101010101" pitchFamily="50" charset="-127"/>
                <a:ea typeface="굴림" panose="020B0600000101010101" pitchFamily="50" charset="-127"/>
              </a:endParaRPr>
            </a:p>
          </p:txBody>
        </p:sp>
        <p:sp>
          <p:nvSpPr>
            <p:cNvPr id="10359" name="TextBox 273"/>
            <p:cNvSpPr txBox="1">
              <a:spLocks noChangeArrowheads="1"/>
            </p:cNvSpPr>
            <p:nvPr/>
          </p:nvSpPr>
          <p:spPr bwMode="auto">
            <a:xfrm>
              <a:off x="3170128" y="3173520"/>
              <a:ext cx="1049095" cy="246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Read Register1</a:t>
              </a:r>
              <a:endParaRPr lang="ko-KR" altLang="en-US" sz="800">
                <a:latin typeface="굴림" panose="020B0600000101010101" pitchFamily="50" charset="-127"/>
                <a:ea typeface="굴림" panose="020B0600000101010101" pitchFamily="50" charset="-127"/>
              </a:endParaRPr>
            </a:p>
          </p:txBody>
        </p:sp>
        <p:sp>
          <p:nvSpPr>
            <p:cNvPr id="10360" name="TextBox 274"/>
            <p:cNvSpPr txBox="1">
              <a:spLocks noChangeArrowheads="1"/>
            </p:cNvSpPr>
            <p:nvPr/>
          </p:nvSpPr>
          <p:spPr bwMode="auto">
            <a:xfrm>
              <a:off x="4094516" y="3189798"/>
              <a:ext cx="841554" cy="246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Read data1</a:t>
              </a:r>
              <a:endParaRPr lang="ko-KR" altLang="en-US" sz="800">
                <a:latin typeface="굴림" panose="020B0600000101010101" pitchFamily="50" charset="-127"/>
                <a:ea typeface="굴림" panose="020B0600000101010101" pitchFamily="50" charset="-127"/>
              </a:endParaRPr>
            </a:p>
          </p:txBody>
        </p:sp>
        <p:sp>
          <p:nvSpPr>
            <p:cNvPr id="10361" name="TextBox 275"/>
            <p:cNvSpPr txBox="1">
              <a:spLocks noChangeArrowheads="1"/>
            </p:cNvSpPr>
            <p:nvPr/>
          </p:nvSpPr>
          <p:spPr bwMode="auto">
            <a:xfrm>
              <a:off x="4096600" y="3930834"/>
              <a:ext cx="841554" cy="246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800">
                  <a:latin typeface="굴림" panose="020B0600000101010101" pitchFamily="50" charset="-127"/>
                  <a:ea typeface="굴림" panose="020B0600000101010101" pitchFamily="50" charset="-127"/>
                </a:rPr>
                <a:t>Read data2</a:t>
              </a:r>
              <a:endParaRPr lang="ko-KR" altLang="en-US" sz="800">
                <a:latin typeface="굴림" panose="020B0600000101010101" pitchFamily="50" charset="-127"/>
                <a:ea typeface="굴림" panose="020B0600000101010101" pitchFamily="50" charset="-127"/>
              </a:endParaRPr>
            </a:p>
          </p:txBody>
        </p:sp>
      </p:grpSp>
      <p:grpSp>
        <p:nvGrpSpPr>
          <p:cNvPr id="10248" name="그룹 276"/>
          <p:cNvGrpSpPr>
            <a:grpSpLocks/>
          </p:cNvGrpSpPr>
          <p:nvPr/>
        </p:nvGrpSpPr>
        <p:grpSpPr bwMode="auto">
          <a:xfrm>
            <a:off x="6323013" y="5056188"/>
            <a:ext cx="1536700" cy="1446212"/>
            <a:chOff x="6705541" y="2865775"/>
            <a:chExt cx="1760988" cy="1658065"/>
          </a:xfrm>
        </p:grpSpPr>
        <p:sp>
          <p:nvSpPr>
            <p:cNvPr id="278" name="직사각형 277"/>
            <p:cNvSpPr/>
            <p:nvPr/>
          </p:nvSpPr>
          <p:spPr>
            <a:xfrm>
              <a:off x="6767394" y="2903995"/>
              <a:ext cx="1619090" cy="161984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dirty="0">
                <a:solidFill>
                  <a:schemeClr val="tx1"/>
                </a:solidFill>
              </a:endParaRPr>
            </a:p>
          </p:txBody>
        </p:sp>
        <p:sp>
          <p:nvSpPr>
            <p:cNvPr id="10350" name="TextBox 278"/>
            <p:cNvSpPr txBox="1">
              <a:spLocks noChangeArrowheads="1"/>
            </p:cNvSpPr>
            <p:nvPr/>
          </p:nvSpPr>
          <p:spPr bwMode="auto">
            <a:xfrm>
              <a:off x="6729019" y="3510811"/>
              <a:ext cx="716662"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Address</a:t>
              </a:r>
              <a:endParaRPr lang="ko-KR" altLang="en-US" sz="900">
                <a:latin typeface="굴림" panose="020B0600000101010101" pitchFamily="50" charset="-127"/>
                <a:ea typeface="굴림" panose="020B0600000101010101" pitchFamily="50" charset="-127"/>
              </a:endParaRPr>
            </a:p>
          </p:txBody>
        </p:sp>
        <p:sp>
          <p:nvSpPr>
            <p:cNvPr id="10351" name="TextBox 279"/>
            <p:cNvSpPr txBox="1">
              <a:spLocks noChangeArrowheads="1"/>
            </p:cNvSpPr>
            <p:nvPr/>
          </p:nvSpPr>
          <p:spPr bwMode="auto">
            <a:xfrm>
              <a:off x="7095738" y="2865775"/>
              <a:ext cx="1014200"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Data Memory</a:t>
              </a:r>
              <a:endParaRPr lang="ko-KR" altLang="en-US" sz="900" b="1" u="sng">
                <a:latin typeface="굴림" panose="020B0600000101010101" pitchFamily="50" charset="-127"/>
                <a:ea typeface="굴림" panose="020B0600000101010101" pitchFamily="50" charset="-127"/>
              </a:endParaRPr>
            </a:p>
          </p:txBody>
        </p:sp>
        <p:sp>
          <p:nvSpPr>
            <p:cNvPr id="10352" name="TextBox 280"/>
            <p:cNvSpPr txBox="1">
              <a:spLocks noChangeArrowheads="1"/>
            </p:cNvSpPr>
            <p:nvPr/>
          </p:nvSpPr>
          <p:spPr bwMode="auto">
            <a:xfrm>
              <a:off x="6705541" y="4040185"/>
              <a:ext cx="854411"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Write Data</a:t>
              </a:r>
              <a:endParaRPr lang="ko-KR" altLang="en-US" sz="900">
                <a:latin typeface="굴림" panose="020B0600000101010101" pitchFamily="50" charset="-127"/>
                <a:ea typeface="굴림" panose="020B0600000101010101" pitchFamily="50" charset="-127"/>
              </a:endParaRPr>
            </a:p>
          </p:txBody>
        </p:sp>
        <p:sp>
          <p:nvSpPr>
            <p:cNvPr id="10353" name="TextBox 281"/>
            <p:cNvSpPr txBox="1">
              <a:spLocks noChangeArrowheads="1"/>
            </p:cNvSpPr>
            <p:nvPr/>
          </p:nvSpPr>
          <p:spPr bwMode="auto">
            <a:xfrm>
              <a:off x="7602935" y="3868971"/>
              <a:ext cx="863594"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Read Data</a:t>
              </a:r>
              <a:endParaRPr lang="ko-KR" altLang="en-US" sz="900">
                <a:latin typeface="굴림" panose="020B0600000101010101" pitchFamily="50" charset="-127"/>
                <a:ea typeface="굴림" panose="020B0600000101010101" pitchFamily="50" charset="-127"/>
              </a:endParaRPr>
            </a:p>
          </p:txBody>
        </p:sp>
      </p:grpSp>
      <p:grpSp>
        <p:nvGrpSpPr>
          <p:cNvPr id="10249" name="그룹 282"/>
          <p:cNvGrpSpPr>
            <a:grpSpLocks/>
          </p:cNvGrpSpPr>
          <p:nvPr/>
        </p:nvGrpSpPr>
        <p:grpSpPr bwMode="auto">
          <a:xfrm>
            <a:off x="5410200" y="3811588"/>
            <a:ext cx="596900" cy="989012"/>
            <a:chOff x="5816233" y="3098176"/>
            <a:chExt cx="684014" cy="1132516"/>
          </a:xfrm>
        </p:grpSpPr>
        <p:sp>
          <p:nvSpPr>
            <p:cNvPr id="284" name="사다리꼴 283"/>
            <p:cNvSpPr/>
            <p:nvPr/>
          </p:nvSpPr>
          <p:spPr>
            <a:xfrm rot="5400000">
              <a:off x="5591982" y="3322427"/>
              <a:ext cx="1132516" cy="684014"/>
            </a:xfrm>
            <a:prstGeom prst="trapezoi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48" name="TextBox 284"/>
            <p:cNvSpPr txBox="1">
              <a:spLocks noChangeArrowheads="1"/>
            </p:cNvSpPr>
            <p:nvPr/>
          </p:nvSpPr>
          <p:spPr bwMode="auto">
            <a:xfrm>
              <a:off x="5935065" y="3170985"/>
              <a:ext cx="457694"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ALU</a:t>
              </a:r>
              <a:endParaRPr lang="ko-KR" altLang="en-US" sz="900" b="1" u="sng">
                <a:latin typeface="굴림" panose="020B0600000101010101" pitchFamily="50" charset="-127"/>
                <a:ea typeface="굴림" panose="020B0600000101010101" pitchFamily="50" charset="-127"/>
              </a:endParaRPr>
            </a:p>
          </p:txBody>
        </p:sp>
      </p:grpSp>
      <p:grpSp>
        <p:nvGrpSpPr>
          <p:cNvPr id="10250" name="그룹 285"/>
          <p:cNvGrpSpPr>
            <a:grpSpLocks/>
          </p:cNvGrpSpPr>
          <p:nvPr/>
        </p:nvGrpSpPr>
        <p:grpSpPr bwMode="auto">
          <a:xfrm>
            <a:off x="1835150" y="1371600"/>
            <a:ext cx="454025" cy="733425"/>
            <a:chOff x="2314865" y="1430477"/>
            <a:chExt cx="518984" cy="840259"/>
          </a:xfrm>
        </p:grpSpPr>
        <p:sp>
          <p:nvSpPr>
            <p:cNvPr id="287" name="사다리꼴 286"/>
            <p:cNvSpPr/>
            <p:nvPr/>
          </p:nvSpPr>
          <p:spPr>
            <a:xfrm rot="5400000">
              <a:off x="2154228" y="1591115"/>
              <a:ext cx="840259" cy="518984"/>
            </a:xfrm>
            <a:prstGeom prst="trapezoi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46" name="TextBox 287"/>
            <p:cNvSpPr txBox="1">
              <a:spLocks noChangeArrowheads="1"/>
            </p:cNvSpPr>
            <p:nvPr/>
          </p:nvSpPr>
          <p:spPr bwMode="auto">
            <a:xfrm>
              <a:off x="2338205" y="1467410"/>
              <a:ext cx="454020"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Add</a:t>
              </a:r>
              <a:endParaRPr lang="ko-KR" altLang="en-US" sz="900" b="1" u="sng">
                <a:latin typeface="굴림" panose="020B0600000101010101" pitchFamily="50" charset="-127"/>
                <a:ea typeface="굴림" panose="020B0600000101010101" pitchFamily="50" charset="-127"/>
              </a:endParaRPr>
            </a:p>
          </p:txBody>
        </p:sp>
      </p:grpSp>
      <p:grpSp>
        <p:nvGrpSpPr>
          <p:cNvPr id="10251" name="그룹 288"/>
          <p:cNvGrpSpPr>
            <a:grpSpLocks/>
          </p:cNvGrpSpPr>
          <p:nvPr/>
        </p:nvGrpSpPr>
        <p:grpSpPr bwMode="auto">
          <a:xfrm>
            <a:off x="5899150" y="1839913"/>
            <a:ext cx="452438" cy="733425"/>
            <a:chOff x="3541171" y="1370201"/>
            <a:chExt cx="518984" cy="840259"/>
          </a:xfrm>
        </p:grpSpPr>
        <p:sp>
          <p:nvSpPr>
            <p:cNvPr id="290" name="사다리꼴 289"/>
            <p:cNvSpPr/>
            <p:nvPr/>
          </p:nvSpPr>
          <p:spPr>
            <a:xfrm rot="5400000">
              <a:off x="3380533" y="1530839"/>
              <a:ext cx="840259" cy="518984"/>
            </a:xfrm>
            <a:prstGeom prst="trapezoi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44" name="TextBox 290"/>
            <p:cNvSpPr txBox="1">
              <a:spLocks noChangeArrowheads="1"/>
            </p:cNvSpPr>
            <p:nvPr/>
          </p:nvSpPr>
          <p:spPr bwMode="auto">
            <a:xfrm>
              <a:off x="3564511" y="1415372"/>
              <a:ext cx="454020" cy="2644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Add</a:t>
              </a:r>
              <a:endParaRPr lang="ko-KR" altLang="en-US" sz="900" b="1" u="sng">
                <a:latin typeface="굴림" panose="020B0600000101010101" pitchFamily="50" charset="-127"/>
                <a:ea typeface="굴림" panose="020B0600000101010101" pitchFamily="50" charset="-127"/>
              </a:endParaRPr>
            </a:p>
          </p:txBody>
        </p:sp>
      </p:grpSp>
      <p:sp>
        <p:nvSpPr>
          <p:cNvPr id="292" name="순서도: 수행의 시작/종료 291"/>
          <p:cNvSpPr/>
          <p:nvPr/>
        </p:nvSpPr>
        <p:spPr>
          <a:xfrm rot="5400000">
            <a:off x="4721225" y="4494213"/>
            <a:ext cx="696913" cy="344487"/>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253" name="TextBox 292"/>
          <p:cNvSpPr txBox="1">
            <a:spLocks noChangeArrowheads="1"/>
          </p:cNvSpPr>
          <p:nvPr/>
        </p:nvSpPr>
        <p:spPr bwMode="auto">
          <a:xfrm>
            <a:off x="4851400" y="4318000"/>
            <a:ext cx="42545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MUX</a:t>
            </a:r>
            <a:endParaRPr lang="ko-KR" altLang="en-US" sz="900" b="1" u="sng">
              <a:latin typeface="굴림" panose="020B0600000101010101" pitchFamily="50" charset="-127"/>
              <a:ea typeface="굴림" panose="020B0600000101010101" pitchFamily="50" charset="-127"/>
            </a:endParaRPr>
          </a:p>
        </p:txBody>
      </p:sp>
      <p:sp>
        <p:nvSpPr>
          <p:cNvPr id="294" name="순서도: 수행의 시작/종료 293"/>
          <p:cNvSpPr/>
          <p:nvPr/>
        </p:nvSpPr>
        <p:spPr>
          <a:xfrm rot="5400000">
            <a:off x="6611938" y="1746250"/>
            <a:ext cx="696912" cy="344488"/>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255" name="TextBox 294"/>
          <p:cNvSpPr txBox="1">
            <a:spLocks noChangeArrowheads="1"/>
          </p:cNvSpPr>
          <p:nvPr/>
        </p:nvSpPr>
        <p:spPr bwMode="auto">
          <a:xfrm>
            <a:off x="6746875" y="1557338"/>
            <a:ext cx="427038"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MUX</a:t>
            </a:r>
            <a:endParaRPr lang="ko-KR" altLang="en-US" sz="900" b="1" u="sng">
              <a:latin typeface="굴림" panose="020B0600000101010101" pitchFamily="50" charset="-127"/>
              <a:ea typeface="굴림" panose="020B0600000101010101" pitchFamily="50" charset="-127"/>
            </a:endParaRPr>
          </a:p>
        </p:txBody>
      </p:sp>
      <p:grpSp>
        <p:nvGrpSpPr>
          <p:cNvPr id="10256" name="그룹 295"/>
          <p:cNvGrpSpPr>
            <a:grpSpLocks/>
          </p:cNvGrpSpPr>
          <p:nvPr/>
        </p:nvGrpSpPr>
        <p:grpSpPr bwMode="auto">
          <a:xfrm>
            <a:off x="2355850" y="2043113"/>
            <a:ext cx="747713" cy="1676400"/>
            <a:chOff x="3417585" y="5223876"/>
            <a:chExt cx="909816" cy="1251068"/>
          </a:xfrm>
        </p:grpSpPr>
        <p:sp>
          <p:nvSpPr>
            <p:cNvPr id="297" name="타원 296"/>
            <p:cNvSpPr/>
            <p:nvPr/>
          </p:nvSpPr>
          <p:spPr>
            <a:xfrm>
              <a:off x="3417585" y="5223876"/>
              <a:ext cx="909816" cy="125106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42" name="TextBox 297"/>
            <p:cNvSpPr txBox="1">
              <a:spLocks noChangeArrowheads="1"/>
            </p:cNvSpPr>
            <p:nvPr/>
          </p:nvSpPr>
          <p:spPr bwMode="auto">
            <a:xfrm>
              <a:off x="3535548" y="5393074"/>
              <a:ext cx="692926" cy="172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Control</a:t>
              </a:r>
              <a:endParaRPr lang="ko-KR" altLang="en-US" sz="900" b="1" u="sng">
                <a:latin typeface="굴림" panose="020B0600000101010101" pitchFamily="50" charset="-127"/>
                <a:ea typeface="굴림" panose="020B0600000101010101" pitchFamily="50" charset="-127"/>
              </a:endParaRPr>
            </a:p>
          </p:txBody>
        </p:sp>
      </p:grpSp>
      <p:cxnSp>
        <p:nvCxnSpPr>
          <p:cNvPr id="299" name="직선 화살표 연결선 298"/>
          <p:cNvCxnSpPr/>
          <p:nvPr/>
        </p:nvCxnSpPr>
        <p:spPr>
          <a:xfrm>
            <a:off x="4565650" y="4648200"/>
            <a:ext cx="366713"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0" name="직선 화살표 연결선 299"/>
          <p:cNvCxnSpPr/>
          <p:nvPr/>
        </p:nvCxnSpPr>
        <p:spPr>
          <a:xfrm flipV="1">
            <a:off x="5230813" y="4645025"/>
            <a:ext cx="223837"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1" name="직선 화살표 연결선 300"/>
          <p:cNvCxnSpPr/>
          <p:nvPr/>
        </p:nvCxnSpPr>
        <p:spPr>
          <a:xfrm>
            <a:off x="4564063" y="3997325"/>
            <a:ext cx="8636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2" name="직선 화살표 연결선 301"/>
          <p:cNvCxnSpPr/>
          <p:nvPr/>
        </p:nvCxnSpPr>
        <p:spPr>
          <a:xfrm>
            <a:off x="4762500" y="4810125"/>
            <a:ext cx="165100"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3" name="직선 화살표 연결선 302"/>
          <p:cNvCxnSpPr/>
          <p:nvPr/>
        </p:nvCxnSpPr>
        <p:spPr>
          <a:xfrm>
            <a:off x="1239838" y="1528763"/>
            <a:ext cx="59531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262" name="TextBox 303"/>
          <p:cNvSpPr txBox="1">
            <a:spLocks noChangeArrowheads="1"/>
          </p:cNvSpPr>
          <p:nvPr/>
        </p:nvSpPr>
        <p:spPr bwMode="auto">
          <a:xfrm>
            <a:off x="1651000" y="3024188"/>
            <a:ext cx="625475" cy="30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700">
                <a:latin typeface="굴림" panose="020B0600000101010101" pitchFamily="50" charset="-127"/>
                <a:ea typeface="굴림" panose="020B0600000101010101" pitchFamily="50" charset="-127"/>
              </a:rPr>
              <a:t>Instruction</a:t>
            </a:r>
            <a:br>
              <a:rPr lang="en-US" altLang="ko-KR" sz="700">
                <a:latin typeface="굴림" panose="020B0600000101010101" pitchFamily="50" charset="-127"/>
                <a:ea typeface="굴림" panose="020B0600000101010101" pitchFamily="50" charset="-127"/>
              </a:rPr>
            </a:br>
            <a:r>
              <a:rPr lang="en-US" altLang="ko-KR" sz="700">
                <a:latin typeface="굴림" panose="020B0600000101010101" pitchFamily="50" charset="-127"/>
                <a:ea typeface="굴림" panose="020B0600000101010101" pitchFamily="50" charset="-127"/>
              </a:rPr>
              <a:t>[7:6]</a:t>
            </a:r>
            <a:endParaRPr lang="ko-KR" altLang="en-US" sz="700">
              <a:latin typeface="굴림" panose="020B0600000101010101" pitchFamily="50" charset="-127"/>
              <a:ea typeface="굴림" panose="020B0600000101010101" pitchFamily="50" charset="-127"/>
            </a:endParaRPr>
          </a:p>
        </p:txBody>
      </p:sp>
      <p:sp>
        <p:nvSpPr>
          <p:cNvPr id="10263" name="TextBox 304"/>
          <p:cNvSpPr txBox="1">
            <a:spLocks noChangeArrowheads="1"/>
          </p:cNvSpPr>
          <p:nvPr/>
        </p:nvSpPr>
        <p:spPr bwMode="auto">
          <a:xfrm>
            <a:off x="2308225" y="5132388"/>
            <a:ext cx="625475"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700">
                <a:latin typeface="굴림" panose="020B0600000101010101" pitchFamily="50" charset="-127"/>
                <a:ea typeface="굴림" panose="020B0600000101010101" pitchFamily="50" charset="-127"/>
              </a:rPr>
              <a:t>Instruction</a:t>
            </a:r>
            <a:br>
              <a:rPr lang="en-US" altLang="ko-KR" sz="700">
                <a:latin typeface="굴림" panose="020B0600000101010101" pitchFamily="50" charset="-127"/>
                <a:ea typeface="굴림" panose="020B0600000101010101" pitchFamily="50" charset="-127"/>
              </a:rPr>
            </a:br>
            <a:r>
              <a:rPr lang="en-US" altLang="ko-KR" sz="700">
                <a:latin typeface="굴림" panose="020B0600000101010101" pitchFamily="50" charset="-127"/>
                <a:ea typeface="굴림" panose="020B0600000101010101" pitchFamily="50" charset="-127"/>
              </a:rPr>
              <a:t>[1:0]</a:t>
            </a:r>
            <a:endParaRPr lang="ko-KR" altLang="en-US" sz="700">
              <a:latin typeface="굴림" panose="020B0600000101010101" pitchFamily="50" charset="-127"/>
              <a:ea typeface="굴림" panose="020B0600000101010101" pitchFamily="50" charset="-127"/>
            </a:endParaRPr>
          </a:p>
        </p:txBody>
      </p:sp>
      <p:sp>
        <p:nvSpPr>
          <p:cNvPr id="10264" name="TextBox 305"/>
          <p:cNvSpPr txBox="1">
            <a:spLocks noChangeArrowheads="1"/>
          </p:cNvSpPr>
          <p:nvPr/>
        </p:nvSpPr>
        <p:spPr bwMode="auto">
          <a:xfrm>
            <a:off x="2233613" y="4016375"/>
            <a:ext cx="877887"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700">
                <a:latin typeface="굴림" panose="020B0600000101010101" pitchFamily="50" charset="-127"/>
                <a:ea typeface="굴림" panose="020B0600000101010101" pitchFamily="50" charset="-127"/>
              </a:rPr>
              <a:t>Instruction [3:2]</a:t>
            </a:r>
            <a:endParaRPr lang="ko-KR" altLang="en-US" sz="700">
              <a:latin typeface="굴림" panose="020B0600000101010101" pitchFamily="50" charset="-127"/>
              <a:ea typeface="굴림" panose="020B0600000101010101" pitchFamily="50" charset="-127"/>
            </a:endParaRPr>
          </a:p>
        </p:txBody>
      </p:sp>
      <p:sp>
        <p:nvSpPr>
          <p:cNvPr id="10265" name="TextBox 306"/>
          <p:cNvSpPr txBox="1">
            <a:spLocks noChangeArrowheads="1"/>
          </p:cNvSpPr>
          <p:nvPr/>
        </p:nvSpPr>
        <p:spPr bwMode="auto">
          <a:xfrm>
            <a:off x="2233613" y="3789363"/>
            <a:ext cx="877887"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lgn="ctr" latinLnBrk="0">
              <a:spcBef>
                <a:spcPct val="0"/>
              </a:spcBef>
              <a:buFontTx/>
              <a:buNone/>
            </a:pPr>
            <a:r>
              <a:rPr lang="en-US" altLang="ko-KR" sz="700">
                <a:latin typeface="굴림" panose="020B0600000101010101" pitchFamily="50" charset="-127"/>
                <a:ea typeface="굴림" panose="020B0600000101010101" pitchFamily="50" charset="-127"/>
              </a:rPr>
              <a:t>Instruction [5:4]</a:t>
            </a:r>
            <a:endParaRPr lang="ko-KR" altLang="en-US" sz="700">
              <a:latin typeface="굴림" panose="020B0600000101010101" pitchFamily="50" charset="-127"/>
              <a:ea typeface="굴림" panose="020B0600000101010101" pitchFamily="50" charset="-127"/>
            </a:endParaRPr>
          </a:p>
        </p:txBody>
      </p:sp>
      <p:sp>
        <p:nvSpPr>
          <p:cNvPr id="10266" name="TextBox 307"/>
          <p:cNvSpPr txBox="1">
            <a:spLocks noChangeArrowheads="1"/>
          </p:cNvSpPr>
          <p:nvPr/>
        </p:nvSpPr>
        <p:spPr bwMode="auto">
          <a:xfrm>
            <a:off x="3021013" y="2973388"/>
            <a:ext cx="612775"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ALUOp</a:t>
            </a:r>
            <a:endParaRPr lang="ko-KR" altLang="en-US" sz="900">
              <a:latin typeface="굴림" panose="020B0600000101010101" pitchFamily="50" charset="-127"/>
              <a:ea typeface="굴림" panose="020B0600000101010101" pitchFamily="50" charset="-127"/>
            </a:endParaRPr>
          </a:p>
        </p:txBody>
      </p:sp>
      <p:sp>
        <p:nvSpPr>
          <p:cNvPr id="10267" name="TextBox 308"/>
          <p:cNvSpPr txBox="1">
            <a:spLocks noChangeArrowheads="1"/>
          </p:cNvSpPr>
          <p:nvPr/>
        </p:nvSpPr>
        <p:spPr bwMode="auto">
          <a:xfrm>
            <a:off x="3033713" y="2438400"/>
            <a:ext cx="61277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Branch</a:t>
            </a:r>
            <a:endParaRPr lang="ko-KR" altLang="en-US" sz="900">
              <a:latin typeface="굴림" panose="020B0600000101010101" pitchFamily="50" charset="-127"/>
              <a:ea typeface="굴림" panose="020B0600000101010101" pitchFamily="50" charset="-127"/>
            </a:endParaRPr>
          </a:p>
        </p:txBody>
      </p:sp>
      <p:sp>
        <p:nvSpPr>
          <p:cNvPr id="10268" name="TextBox 309"/>
          <p:cNvSpPr txBox="1">
            <a:spLocks noChangeArrowheads="1"/>
          </p:cNvSpPr>
          <p:nvPr/>
        </p:nvSpPr>
        <p:spPr bwMode="auto">
          <a:xfrm>
            <a:off x="2994025" y="3105150"/>
            <a:ext cx="611188"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ALUSrc</a:t>
            </a:r>
            <a:endParaRPr lang="ko-KR" altLang="en-US" sz="900">
              <a:latin typeface="굴림" panose="020B0600000101010101" pitchFamily="50" charset="-127"/>
              <a:ea typeface="굴림" panose="020B0600000101010101" pitchFamily="50" charset="-127"/>
            </a:endParaRPr>
          </a:p>
        </p:txBody>
      </p:sp>
      <p:cxnSp>
        <p:nvCxnSpPr>
          <p:cNvPr id="311" name="직선 연결선 310"/>
          <p:cNvCxnSpPr/>
          <p:nvPr/>
        </p:nvCxnSpPr>
        <p:spPr>
          <a:xfrm flipH="1" flipV="1">
            <a:off x="1128713" y="4325938"/>
            <a:ext cx="10795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2" name="직선 연결선 311"/>
          <p:cNvCxnSpPr/>
          <p:nvPr/>
        </p:nvCxnSpPr>
        <p:spPr>
          <a:xfrm flipH="1">
            <a:off x="2092325" y="6037263"/>
            <a:ext cx="12858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3" name="직선 연결선 312"/>
          <p:cNvCxnSpPr>
            <a:stCxn id="341" idx="0"/>
          </p:cNvCxnSpPr>
          <p:nvPr/>
        </p:nvCxnSpPr>
        <p:spPr>
          <a:xfrm flipH="1">
            <a:off x="2219325" y="4718050"/>
            <a:ext cx="6350" cy="13081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14" name="직사각형 313"/>
          <p:cNvSpPr/>
          <p:nvPr/>
        </p:nvSpPr>
        <p:spPr>
          <a:xfrm>
            <a:off x="2882900" y="5861050"/>
            <a:ext cx="1216025" cy="911225"/>
          </a:xfrm>
          <a:prstGeom prst="rect">
            <a:avLst/>
          </a:prstGeom>
          <a:solidFill>
            <a:schemeClr val="accent2">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15" name="TextBox 314"/>
          <p:cNvSpPr txBox="1"/>
          <p:nvPr/>
        </p:nvSpPr>
        <p:spPr>
          <a:xfrm>
            <a:off x="719138" y="4845050"/>
            <a:ext cx="1225550" cy="254000"/>
          </a:xfrm>
          <a:prstGeom prst="rect">
            <a:avLst/>
          </a:prstGeom>
          <a:noFill/>
        </p:spPr>
        <p:txBody>
          <a:bodyPr wrap="none">
            <a:spAutoFit/>
          </a:bodyPr>
          <a:lstStyle/>
          <a:p>
            <a:pPr>
              <a:defRPr/>
            </a:pPr>
            <a:r>
              <a:rPr lang="en-US" altLang="ko-KR" sz="1050" dirty="0">
                <a:solidFill>
                  <a:schemeClr val="accent1"/>
                </a:solidFill>
              </a:rPr>
              <a:t>External Memory</a:t>
            </a:r>
            <a:endParaRPr lang="ko-KR" altLang="en-US" sz="1050" dirty="0">
              <a:solidFill>
                <a:schemeClr val="accent1"/>
              </a:solidFill>
            </a:endParaRPr>
          </a:p>
        </p:txBody>
      </p:sp>
      <p:sp>
        <p:nvSpPr>
          <p:cNvPr id="316" name="TextBox 315"/>
          <p:cNvSpPr txBox="1"/>
          <p:nvPr/>
        </p:nvSpPr>
        <p:spPr>
          <a:xfrm>
            <a:off x="3173413" y="5843588"/>
            <a:ext cx="628650" cy="261937"/>
          </a:xfrm>
          <a:prstGeom prst="rect">
            <a:avLst/>
          </a:prstGeom>
          <a:noFill/>
        </p:spPr>
        <p:txBody>
          <a:bodyPr wrap="none">
            <a:spAutoFit/>
          </a:bodyPr>
          <a:lstStyle/>
          <a:p>
            <a:pPr>
              <a:defRPr/>
            </a:pPr>
            <a:r>
              <a:rPr lang="en-US" altLang="ko-KR" sz="1050" dirty="0">
                <a:solidFill>
                  <a:srgbClr val="FF0000"/>
                </a:solidFill>
              </a:rPr>
              <a:t>Output</a:t>
            </a:r>
            <a:endParaRPr lang="ko-KR" altLang="en-US" sz="1050" dirty="0">
              <a:solidFill>
                <a:srgbClr val="FF0000"/>
              </a:solidFill>
            </a:endParaRPr>
          </a:p>
        </p:txBody>
      </p:sp>
      <p:cxnSp>
        <p:nvCxnSpPr>
          <p:cNvPr id="317" name="직선 연결선 316"/>
          <p:cNvCxnSpPr/>
          <p:nvPr/>
        </p:nvCxnSpPr>
        <p:spPr>
          <a:xfrm>
            <a:off x="3492500" y="5065713"/>
            <a:ext cx="0" cy="8524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18" name="TextBox 317"/>
          <p:cNvSpPr txBox="1"/>
          <p:nvPr/>
        </p:nvSpPr>
        <p:spPr>
          <a:xfrm>
            <a:off x="1022350" y="1389063"/>
            <a:ext cx="252413" cy="261937"/>
          </a:xfrm>
          <a:prstGeom prst="rect">
            <a:avLst/>
          </a:prstGeom>
          <a:noFill/>
        </p:spPr>
        <p:txBody>
          <a:bodyPr>
            <a:spAutoFit/>
          </a:bodyPr>
          <a:lstStyle/>
          <a:p>
            <a:pPr>
              <a:defRPr/>
            </a:pPr>
            <a:r>
              <a:rPr lang="en-US" altLang="ko-KR" sz="1050" dirty="0"/>
              <a:t>1</a:t>
            </a:r>
            <a:endParaRPr lang="ko-KR" altLang="en-US" sz="1050" dirty="0"/>
          </a:p>
        </p:txBody>
      </p:sp>
      <p:sp>
        <p:nvSpPr>
          <p:cNvPr id="321" name="직사각형 320"/>
          <p:cNvSpPr/>
          <p:nvPr/>
        </p:nvSpPr>
        <p:spPr>
          <a:xfrm>
            <a:off x="3884613" y="5207000"/>
            <a:ext cx="542925" cy="41116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altLang="ko-KR" sz="900" dirty="0">
                <a:solidFill>
                  <a:schemeClr val="tx1"/>
                </a:solidFill>
              </a:rPr>
              <a:t>Sign</a:t>
            </a:r>
          </a:p>
          <a:p>
            <a:pPr algn="ctr">
              <a:defRPr/>
            </a:pPr>
            <a:r>
              <a:rPr lang="en-US" altLang="ko-KR" sz="900" dirty="0">
                <a:solidFill>
                  <a:schemeClr val="tx1"/>
                </a:solidFill>
              </a:rPr>
              <a:t>extend</a:t>
            </a:r>
            <a:endParaRPr lang="ko-KR" altLang="en-US" sz="900" dirty="0">
              <a:solidFill>
                <a:schemeClr val="tx1"/>
              </a:solidFill>
            </a:endParaRPr>
          </a:p>
        </p:txBody>
      </p:sp>
      <p:cxnSp>
        <p:nvCxnSpPr>
          <p:cNvPr id="322" name="꺾인 연결선 321"/>
          <p:cNvCxnSpPr>
            <a:stCxn id="321" idx="3"/>
            <a:endCxn id="326" idx="0"/>
          </p:cNvCxnSpPr>
          <p:nvPr/>
        </p:nvCxnSpPr>
        <p:spPr>
          <a:xfrm flipV="1">
            <a:off x="4427538" y="4846638"/>
            <a:ext cx="336550" cy="565150"/>
          </a:xfrm>
          <a:prstGeom prst="bentConnector2">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3" name="꺾인 연결선 322"/>
          <p:cNvCxnSpPr>
            <a:stCxn id="326" idx="4"/>
          </p:cNvCxnSpPr>
          <p:nvPr/>
        </p:nvCxnSpPr>
        <p:spPr>
          <a:xfrm rot="5400000" flipH="1" flipV="1">
            <a:off x="4140994" y="3017044"/>
            <a:ext cx="2379663" cy="1133475"/>
          </a:xfrm>
          <a:prstGeom prst="bentConnector3">
            <a:avLst>
              <a:gd name="adj1" fmla="val 100071"/>
            </a:avLst>
          </a:prstGeom>
          <a:ln w="1270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24" name="타원 323"/>
          <p:cNvSpPr/>
          <p:nvPr/>
        </p:nvSpPr>
        <p:spPr>
          <a:xfrm flipV="1">
            <a:off x="1204913" y="4295775"/>
            <a:ext cx="84137" cy="7143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25" name="타원 324"/>
          <p:cNvSpPr/>
          <p:nvPr/>
        </p:nvSpPr>
        <p:spPr>
          <a:xfrm flipV="1">
            <a:off x="6118225" y="4275138"/>
            <a:ext cx="82550" cy="7143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26" name="타원 325"/>
          <p:cNvSpPr/>
          <p:nvPr/>
        </p:nvSpPr>
        <p:spPr>
          <a:xfrm flipV="1">
            <a:off x="4722813" y="4773613"/>
            <a:ext cx="84137" cy="7302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27" name="타원 326"/>
          <p:cNvSpPr/>
          <p:nvPr/>
        </p:nvSpPr>
        <p:spPr>
          <a:xfrm flipV="1">
            <a:off x="2330450" y="4641850"/>
            <a:ext cx="82550" cy="7143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28" name="타원 327"/>
          <p:cNvSpPr/>
          <p:nvPr/>
        </p:nvSpPr>
        <p:spPr>
          <a:xfrm flipV="1">
            <a:off x="4624388" y="4613275"/>
            <a:ext cx="82550" cy="7143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pic>
        <p:nvPicPr>
          <p:cNvPr id="10285" name="그림 328"/>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33713" y="6113463"/>
            <a:ext cx="447675" cy="61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30" name="꺾인 연결선 329"/>
          <p:cNvCxnSpPr>
            <a:endCxn id="294" idx="3"/>
          </p:cNvCxnSpPr>
          <p:nvPr/>
        </p:nvCxnSpPr>
        <p:spPr>
          <a:xfrm flipV="1">
            <a:off x="3089275" y="2266950"/>
            <a:ext cx="3871913" cy="350838"/>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꺾인 연결선 330"/>
          <p:cNvCxnSpPr>
            <a:endCxn id="348" idx="0"/>
          </p:cNvCxnSpPr>
          <p:nvPr/>
        </p:nvCxnSpPr>
        <p:spPr>
          <a:xfrm>
            <a:off x="3124200" y="2887663"/>
            <a:ext cx="3962400" cy="3582987"/>
          </a:xfrm>
          <a:prstGeom prst="bentConnector4">
            <a:avLst>
              <a:gd name="adj1" fmla="val 134081"/>
              <a:gd name="adj2" fmla="val 106379"/>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꺾인 연결선 331"/>
          <p:cNvCxnSpPr>
            <a:endCxn id="349" idx="0"/>
          </p:cNvCxnSpPr>
          <p:nvPr/>
        </p:nvCxnSpPr>
        <p:spPr>
          <a:xfrm>
            <a:off x="3098800" y="3022600"/>
            <a:ext cx="4356100" cy="3448050"/>
          </a:xfrm>
          <a:prstGeom prst="bentConnector4">
            <a:avLst>
              <a:gd name="adj1" fmla="val 118798"/>
              <a:gd name="adj2" fmla="val 10397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꺾인 연결선 332"/>
          <p:cNvCxnSpPr>
            <a:endCxn id="10253" idx="0"/>
          </p:cNvCxnSpPr>
          <p:nvPr/>
        </p:nvCxnSpPr>
        <p:spPr>
          <a:xfrm>
            <a:off x="3063875" y="3290888"/>
            <a:ext cx="2000250" cy="1027112"/>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꺾인 연결선 333"/>
          <p:cNvCxnSpPr>
            <a:stCxn id="290" idx="0"/>
          </p:cNvCxnSpPr>
          <p:nvPr/>
        </p:nvCxnSpPr>
        <p:spPr>
          <a:xfrm flipV="1">
            <a:off x="6351588" y="2043113"/>
            <a:ext cx="452437" cy="163512"/>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꺾인 연결선 334"/>
          <p:cNvCxnSpPr>
            <a:stCxn id="324" idx="4"/>
          </p:cNvCxnSpPr>
          <p:nvPr/>
        </p:nvCxnSpPr>
        <p:spPr>
          <a:xfrm rot="5400000" flipH="1" flipV="1">
            <a:off x="346075" y="2795588"/>
            <a:ext cx="2401887" cy="598488"/>
          </a:xfrm>
          <a:prstGeom prst="bentConnector3">
            <a:avLst>
              <a:gd name="adj1" fmla="val 99988"/>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꺾인 연결선 335"/>
          <p:cNvCxnSpPr>
            <a:stCxn id="324" idx="0"/>
            <a:endCxn id="10365" idx="1"/>
          </p:cNvCxnSpPr>
          <p:nvPr/>
        </p:nvCxnSpPr>
        <p:spPr>
          <a:xfrm rot="5400000">
            <a:off x="319882" y="4688681"/>
            <a:ext cx="1249362" cy="606425"/>
          </a:xfrm>
          <a:prstGeom prst="bentConnector4">
            <a:avLst>
              <a:gd name="adj1" fmla="val 42602"/>
              <a:gd name="adj2" fmla="val 137766"/>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꺾인 연결선 336"/>
          <p:cNvCxnSpPr>
            <a:stCxn id="287" idx="0"/>
            <a:endCxn id="10344" idx="1"/>
          </p:cNvCxnSpPr>
          <p:nvPr/>
        </p:nvCxnSpPr>
        <p:spPr>
          <a:xfrm>
            <a:off x="2289175" y="1738313"/>
            <a:ext cx="3629025" cy="255587"/>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꺾인 연결선 338"/>
          <p:cNvCxnSpPr>
            <a:stCxn id="294" idx="0"/>
            <a:endCxn id="266" idx="1"/>
          </p:cNvCxnSpPr>
          <p:nvPr/>
        </p:nvCxnSpPr>
        <p:spPr>
          <a:xfrm flipH="1">
            <a:off x="655638" y="1917700"/>
            <a:ext cx="6477000" cy="2447925"/>
          </a:xfrm>
          <a:prstGeom prst="bentConnector5">
            <a:avLst>
              <a:gd name="adj1" fmla="val -2438"/>
              <a:gd name="adj2" fmla="val -23718"/>
              <a:gd name="adj3" fmla="val 10256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꺾인 연결선 339"/>
          <p:cNvCxnSpPr>
            <a:stCxn id="341" idx="4"/>
            <a:endCxn id="297" idx="2"/>
          </p:cNvCxnSpPr>
          <p:nvPr/>
        </p:nvCxnSpPr>
        <p:spPr>
          <a:xfrm rot="5400000" flipH="1" flipV="1">
            <a:off x="1408907" y="3698081"/>
            <a:ext cx="1763712" cy="130175"/>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1" name="타원 340"/>
          <p:cNvSpPr/>
          <p:nvPr/>
        </p:nvSpPr>
        <p:spPr>
          <a:xfrm flipV="1">
            <a:off x="2184400" y="4645025"/>
            <a:ext cx="84138" cy="7302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42" name="타원 341"/>
          <p:cNvSpPr/>
          <p:nvPr/>
        </p:nvSpPr>
        <p:spPr>
          <a:xfrm flipV="1">
            <a:off x="2187575" y="4187825"/>
            <a:ext cx="82550" cy="7302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43" name="타원 342"/>
          <p:cNvSpPr/>
          <p:nvPr/>
        </p:nvSpPr>
        <p:spPr>
          <a:xfrm flipV="1">
            <a:off x="2187575" y="3948113"/>
            <a:ext cx="82550" cy="7302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cxnSp>
        <p:nvCxnSpPr>
          <p:cNvPr id="344" name="직선 화살표 연결선 343"/>
          <p:cNvCxnSpPr>
            <a:stCxn id="343" idx="6"/>
            <a:endCxn id="10359" idx="1"/>
          </p:cNvCxnSpPr>
          <p:nvPr/>
        </p:nvCxnSpPr>
        <p:spPr>
          <a:xfrm flipV="1">
            <a:off x="2270125" y="3981450"/>
            <a:ext cx="830263" cy="317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꺾인 연결선 344"/>
          <p:cNvCxnSpPr>
            <a:stCxn id="342" idx="6"/>
            <a:endCxn id="10358" idx="1"/>
          </p:cNvCxnSpPr>
          <p:nvPr/>
        </p:nvCxnSpPr>
        <p:spPr>
          <a:xfrm flipV="1">
            <a:off x="2270125" y="4222750"/>
            <a:ext cx="835025" cy="1588"/>
          </a:xfrm>
          <a:prstGeom prst="bentConnector3">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꺾인 연결선 345"/>
          <p:cNvCxnSpPr>
            <a:stCxn id="355" idx="0"/>
            <a:endCxn id="10357" idx="1"/>
          </p:cNvCxnSpPr>
          <p:nvPr/>
        </p:nvCxnSpPr>
        <p:spPr>
          <a:xfrm>
            <a:off x="2938463" y="4637088"/>
            <a:ext cx="182562" cy="1587"/>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02" name="TextBox 346"/>
          <p:cNvSpPr txBox="1">
            <a:spLocks noChangeArrowheads="1"/>
          </p:cNvSpPr>
          <p:nvPr/>
        </p:nvSpPr>
        <p:spPr bwMode="auto">
          <a:xfrm>
            <a:off x="3040063" y="2693988"/>
            <a:ext cx="722312"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MemRead</a:t>
            </a:r>
            <a:endParaRPr lang="ko-KR" altLang="en-US" sz="900">
              <a:latin typeface="굴림" panose="020B0600000101010101" pitchFamily="50" charset="-127"/>
              <a:ea typeface="굴림" panose="020B0600000101010101" pitchFamily="50" charset="-127"/>
            </a:endParaRPr>
          </a:p>
        </p:txBody>
      </p:sp>
      <p:sp>
        <p:nvSpPr>
          <p:cNvPr id="348" name="타원 347"/>
          <p:cNvSpPr/>
          <p:nvPr/>
        </p:nvSpPr>
        <p:spPr>
          <a:xfrm flipV="1">
            <a:off x="7045325" y="6399213"/>
            <a:ext cx="82550" cy="7143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49" name="타원 348"/>
          <p:cNvSpPr/>
          <p:nvPr/>
        </p:nvSpPr>
        <p:spPr>
          <a:xfrm flipV="1">
            <a:off x="7413625" y="6399213"/>
            <a:ext cx="82550" cy="7143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05" name="TextBox 349"/>
          <p:cNvSpPr txBox="1">
            <a:spLocks noChangeArrowheads="1"/>
          </p:cNvSpPr>
          <p:nvPr/>
        </p:nvSpPr>
        <p:spPr bwMode="auto">
          <a:xfrm>
            <a:off x="3030538" y="2844800"/>
            <a:ext cx="71596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MemWrite</a:t>
            </a:r>
            <a:endParaRPr lang="ko-KR" altLang="en-US" sz="900">
              <a:latin typeface="굴림" panose="020B0600000101010101" pitchFamily="50" charset="-127"/>
              <a:ea typeface="굴림" panose="020B0600000101010101" pitchFamily="50" charset="-127"/>
            </a:endParaRPr>
          </a:p>
        </p:txBody>
      </p:sp>
      <p:cxnSp>
        <p:nvCxnSpPr>
          <p:cNvPr id="351" name="꺾인 연결선 350"/>
          <p:cNvCxnSpPr>
            <a:endCxn id="10348" idx="0"/>
          </p:cNvCxnSpPr>
          <p:nvPr/>
        </p:nvCxnSpPr>
        <p:spPr>
          <a:xfrm>
            <a:off x="3089275" y="3159125"/>
            <a:ext cx="2624138" cy="715963"/>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07" name="TextBox 351"/>
          <p:cNvSpPr txBox="1">
            <a:spLocks noChangeArrowheads="1"/>
          </p:cNvSpPr>
          <p:nvPr/>
        </p:nvSpPr>
        <p:spPr bwMode="auto">
          <a:xfrm>
            <a:off x="2979738" y="3221038"/>
            <a:ext cx="668337"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RegWrite</a:t>
            </a:r>
            <a:endParaRPr lang="ko-KR" altLang="en-US" sz="900">
              <a:latin typeface="굴림" panose="020B0600000101010101" pitchFamily="50" charset="-127"/>
              <a:ea typeface="굴림" panose="020B0600000101010101" pitchFamily="50" charset="-127"/>
            </a:endParaRPr>
          </a:p>
        </p:txBody>
      </p:sp>
      <p:sp>
        <p:nvSpPr>
          <p:cNvPr id="353" name="타원 352"/>
          <p:cNvSpPr/>
          <p:nvPr/>
        </p:nvSpPr>
        <p:spPr>
          <a:xfrm flipV="1">
            <a:off x="3290888" y="3656013"/>
            <a:ext cx="84137" cy="71437"/>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cxnSp>
        <p:nvCxnSpPr>
          <p:cNvPr id="354" name="꺾인 연결선 353"/>
          <p:cNvCxnSpPr>
            <a:endCxn id="353" idx="4"/>
          </p:cNvCxnSpPr>
          <p:nvPr/>
        </p:nvCxnSpPr>
        <p:spPr>
          <a:xfrm>
            <a:off x="3028950" y="3402013"/>
            <a:ext cx="303213" cy="254000"/>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5" name="순서도: 수행의 시작/종료 354"/>
          <p:cNvSpPr/>
          <p:nvPr/>
        </p:nvSpPr>
        <p:spPr>
          <a:xfrm rot="5400000">
            <a:off x="2416969" y="4464844"/>
            <a:ext cx="696913" cy="346075"/>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11" name="TextBox 355"/>
          <p:cNvSpPr txBox="1">
            <a:spLocks noChangeArrowheads="1"/>
          </p:cNvSpPr>
          <p:nvPr/>
        </p:nvSpPr>
        <p:spPr bwMode="auto">
          <a:xfrm>
            <a:off x="2554288" y="4265613"/>
            <a:ext cx="427037"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MUX</a:t>
            </a:r>
            <a:endParaRPr lang="ko-KR" altLang="en-US" sz="900" b="1" u="sng">
              <a:latin typeface="굴림" panose="020B0600000101010101" pitchFamily="50" charset="-127"/>
              <a:ea typeface="굴림" panose="020B0600000101010101" pitchFamily="50" charset="-127"/>
            </a:endParaRPr>
          </a:p>
        </p:txBody>
      </p:sp>
      <p:cxnSp>
        <p:nvCxnSpPr>
          <p:cNvPr id="357" name="꺾인 연결선 356"/>
          <p:cNvCxnSpPr>
            <a:stCxn id="342" idx="6"/>
          </p:cNvCxnSpPr>
          <p:nvPr/>
        </p:nvCxnSpPr>
        <p:spPr>
          <a:xfrm>
            <a:off x="2270125" y="4224338"/>
            <a:ext cx="349250" cy="285750"/>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8" name="타원 357"/>
          <p:cNvSpPr/>
          <p:nvPr/>
        </p:nvSpPr>
        <p:spPr>
          <a:xfrm flipV="1">
            <a:off x="2400300" y="4181475"/>
            <a:ext cx="84138" cy="7143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359" name="순서도: 수행의 시작/종료 358"/>
          <p:cNvSpPr/>
          <p:nvPr/>
        </p:nvSpPr>
        <p:spPr>
          <a:xfrm rot="5400000">
            <a:off x="7327107" y="4256881"/>
            <a:ext cx="698500" cy="344487"/>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sp>
        <p:nvSpPr>
          <p:cNvPr id="10315" name="TextBox 359"/>
          <p:cNvSpPr txBox="1">
            <a:spLocks noChangeArrowheads="1"/>
          </p:cNvSpPr>
          <p:nvPr/>
        </p:nvSpPr>
        <p:spPr bwMode="auto">
          <a:xfrm>
            <a:off x="7458075" y="4062413"/>
            <a:ext cx="425450" cy="23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b="1" u="sng">
                <a:latin typeface="굴림" panose="020B0600000101010101" pitchFamily="50" charset="-127"/>
                <a:ea typeface="굴림" panose="020B0600000101010101" pitchFamily="50" charset="-127"/>
              </a:rPr>
              <a:t>MUX</a:t>
            </a:r>
            <a:endParaRPr lang="ko-KR" altLang="en-US" sz="900" b="1" u="sng">
              <a:latin typeface="굴림" panose="020B0600000101010101" pitchFamily="50" charset="-127"/>
              <a:ea typeface="굴림" panose="020B0600000101010101" pitchFamily="50" charset="-127"/>
            </a:endParaRPr>
          </a:p>
        </p:txBody>
      </p:sp>
      <p:cxnSp>
        <p:nvCxnSpPr>
          <p:cNvPr id="361" name="꺾인 연결선 360"/>
          <p:cNvCxnSpPr>
            <a:endCxn id="359" idx="1"/>
          </p:cNvCxnSpPr>
          <p:nvPr/>
        </p:nvCxnSpPr>
        <p:spPr>
          <a:xfrm>
            <a:off x="3119438" y="2767013"/>
            <a:ext cx="4556125" cy="1312862"/>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17" name="TextBox 361"/>
          <p:cNvSpPr txBox="1">
            <a:spLocks noChangeArrowheads="1"/>
          </p:cNvSpPr>
          <p:nvPr/>
        </p:nvSpPr>
        <p:spPr bwMode="auto">
          <a:xfrm>
            <a:off x="3036888" y="2573338"/>
            <a:ext cx="781050"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MemtoReg</a:t>
            </a:r>
            <a:endParaRPr lang="ko-KR" altLang="en-US" sz="900">
              <a:latin typeface="굴림" panose="020B0600000101010101" pitchFamily="50" charset="-127"/>
              <a:ea typeface="굴림" panose="020B0600000101010101" pitchFamily="50" charset="-127"/>
            </a:endParaRPr>
          </a:p>
        </p:txBody>
      </p:sp>
      <p:cxnSp>
        <p:nvCxnSpPr>
          <p:cNvPr id="364" name="직선 화살표 연결선 363"/>
          <p:cNvCxnSpPr>
            <a:stCxn id="341" idx="6"/>
          </p:cNvCxnSpPr>
          <p:nvPr/>
        </p:nvCxnSpPr>
        <p:spPr>
          <a:xfrm>
            <a:off x="2268538" y="4681538"/>
            <a:ext cx="341312"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꺾인 연결선 364"/>
          <p:cNvCxnSpPr>
            <a:stCxn id="284" idx="0"/>
            <a:endCxn id="10350" idx="1"/>
          </p:cNvCxnSpPr>
          <p:nvPr/>
        </p:nvCxnSpPr>
        <p:spPr>
          <a:xfrm>
            <a:off x="6007100" y="4306888"/>
            <a:ext cx="334963" cy="1427162"/>
          </a:xfrm>
          <a:prstGeom prst="bentConnector3">
            <a:avLst>
              <a:gd name="adj1" fmla="val 50000"/>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320" name="그룹 7198"/>
          <p:cNvGrpSpPr>
            <a:grpSpLocks/>
          </p:cNvGrpSpPr>
          <p:nvPr/>
        </p:nvGrpSpPr>
        <p:grpSpPr bwMode="auto">
          <a:xfrm>
            <a:off x="3141663" y="4429125"/>
            <a:ext cx="4362450" cy="1262063"/>
            <a:chOff x="3141583" y="4428963"/>
            <a:chExt cx="4362187" cy="1391153"/>
          </a:xfrm>
        </p:grpSpPr>
        <p:cxnSp>
          <p:nvCxnSpPr>
            <p:cNvPr id="363" name="꺾인 연결선 362"/>
            <p:cNvCxnSpPr/>
            <p:nvPr/>
          </p:nvCxnSpPr>
          <p:spPr>
            <a:xfrm rot="10800000">
              <a:off x="3141583" y="4945177"/>
              <a:ext cx="1342944" cy="874939"/>
            </a:xfrm>
            <a:prstGeom prst="bentConnector3">
              <a:avLst>
                <a:gd name="adj1" fmla="val 10993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꺾인 연결선 365"/>
            <p:cNvCxnSpPr>
              <a:stCxn id="359" idx="2"/>
            </p:cNvCxnSpPr>
            <p:nvPr/>
          </p:nvCxnSpPr>
          <p:spPr>
            <a:xfrm rot="10800000" flipV="1">
              <a:off x="4467065" y="4428963"/>
              <a:ext cx="3036705" cy="1387653"/>
            </a:xfrm>
            <a:prstGeom prst="bentConnector3">
              <a:avLst>
                <a:gd name="adj1" fmla="val 46441"/>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67" name="꺾인 연결선 366"/>
          <p:cNvCxnSpPr>
            <a:stCxn id="328" idx="0"/>
          </p:cNvCxnSpPr>
          <p:nvPr/>
        </p:nvCxnSpPr>
        <p:spPr>
          <a:xfrm rot="16200000" flipH="1">
            <a:off x="4762501" y="4587875"/>
            <a:ext cx="1516062" cy="1709737"/>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8" name="꺾인 연결선 367"/>
          <p:cNvCxnSpPr/>
          <p:nvPr/>
        </p:nvCxnSpPr>
        <p:spPr>
          <a:xfrm flipV="1">
            <a:off x="6111875" y="4318000"/>
            <a:ext cx="1728788" cy="17463"/>
          </a:xfrm>
          <a:prstGeom prst="bentConnector5">
            <a:avLst>
              <a:gd name="adj1" fmla="val 4041"/>
              <a:gd name="adj2" fmla="val 2329852"/>
              <a:gd name="adj3" fmla="val 111547"/>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9" name="꺾인 연결선 368"/>
          <p:cNvCxnSpPr/>
          <p:nvPr/>
        </p:nvCxnSpPr>
        <p:spPr>
          <a:xfrm rot="5400000" flipH="1" flipV="1">
            <a:off x="7094538" y="5283200"/>
            <a:ext cx="1481138" cy="58737"/>
          </a:xfrm>
          <a:prstGeom prst="bentConnector4">
            <a:avLst>
              <a:gd name="adj1" fmla="val -196"/>
              <a:gd name="adj2" fmla="val 436256"/>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193" name="직선 화살표 연결선 7192"/>
          <p:cNvCxnSpPr>
            <a:stCxn id="398" idx="6"/>
          </p:cNvCxnSpPr>
          <p:nvPr/>
        </p:nvCxnSpPr>
        <p:spPr>
          <a:xfrm>
            <a:off x="4137025" y="1739900"/>
            <a:ext cx="2667000" cy="127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8" name="타원 397"/>
          <p:cNvSpPr/>
          <p:nvPr/>
        </p:nvSpPr>
        <p:spPr>
          <a:xfrm flipV="1">
            <a:off x="4054475" y="1704975"/>
            <a:ext cx="82550" cy="7143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sz="1050"/>
          </a:p>
        </p:txBody>
      </p:sp>
      <p:cxnSp>
        <p:nvCxnSpPr>
          <p:cNvPr id="7202" name="꺾인 연결선 7201"/>
          <p:cNvCxnSpPr>
            <a:stCxn id="327" idx="0"/>
            <a:endCxn id="321" idx="1"/>
          </p:cNvCxnSpPr>
          <p:nvPr/>
        </p:nvCxnSpPr>
        <p:spPr>
          <a:xfrm rot="16200000" flipH="1">
            <a:off x="2778919" y="4306094"/>
            <a:ext cx="698500" cy="1512888"/>
          </a:xfrm>
          <a:prstGeom prst="bent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0327" name="그룹 7203"/>
          <p:cNvGrpSpPr>
            <a:grpSpLocks/>
          </p:cNvGrpSpPr>
          <p:nvPr/>
        </p:nvGrpSpPr>
        <p:grpSpPr bwMode="auto">
          <a:xfrm>
            <a:off x="2633663" y="4394200"/>
            <a:ext cx="268287" cy="598488"/>
            <a:chOff x="2632983" y="4393803"/>
            <a:chExt cx="269145" cy="598923"/>
          </a:xfrm>
        </p:grpSpPr>
        <p:sp>
          <p:nvSpPr>
            <p:cNvPr id="10337" name="TextBox 7202"/>
            <p:cNvSpPr txBox="1">
              <a:spLocks noChangeArrowheads="1"/>
            </p:cNvSpPr>
            <p:nvPr/>
          </p:nvSpPr>
          <p:spPr bwMode="auto">
            <a:xfrm>
              <a:off x="2643724" y="4393803"/>
              <a:ext cx="25840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0</a:t>
              </a:r>
              <a:endParaRPr lang="ko-KR" altLang="en-US" sz="1000" b="1">
                <a:latin typeface="굴림" panose="020B0600000101010101" pitchFamily="50" charset="-127"/>
                <a:ea typeface="굴림" panose="020B0600000101010101" pitchFamily="50" charset="-127"/>
              </a:endParaRPr>
            </a:p>
          </p:txBody>
        </p:sp>
        <p:sp>
          <p:nvSpPr>
            <p:cNvPr id="10338" name="TextBox 407"/>
            <p:cNvSpPr txBox="1">
              <a:spLocks noChangeArrowheads="1"/>
            </p:cNvSpPr>
            <p:nvPr/>
          </p:nvSpPr>
          <p:spPr bwMode="auto">
            <a:xfrm>
              <a:off x="2632983" y="4746505"/>
              <a:ext cx="25840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1</a:t>
              </a:r>
              <a:endParaRPr lang="ko-KR" altLang="en-US" sz="1000" b="1">
                <a:latin typeface="굴림" panose="020B0600000101010101" pitchFamily="50" charset="-127"/>
                <a:ea typeface="굴림" panose="020B0600000101010101" pitchFamily="50" charset="-127"/>
              </a:endParaRPr>
            </a:p>
          </p:txBody>
        </p:sp>
      </p:grpSp>
      <p:sp>
        <p:nvSpPr>
          <p:cNvPr id="10328" name="TextBox 413"/>
          <p:cNvSpPr txBox="1">
            <a:spLocks noChangeArrowheads="1"/>
          </p:cNvSpPr>
          <p:nvPr/>
        </p:nvSpPr>
        <p:spPr bwMode="auto">
          <a:xfrm>
            <a:off x="4945063" y="4432300"/>
            <a:ext cx="258762"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0</a:t>
            </a:r>
            <a:endParaRPr lang="ko-KR" altLang="en-US" sz="1000" b="1">
              <a:latin typeface="굴림" panose="020B0600000101010101" pitchFamily="50" charset="-127"/>
              <a:ea typeface="굴림" panose="020B0600000101010101" pitchFamily="50" charset="-127"/>
            </a:endParaRPr>
          </a:p>
        </p:txBody>
      </p:sp>
      <p:sp>
        <p:nvSpPr>
          <p:cNvPr id="10329" name="TextBox 414"/>
          <p:cNvSpPr txBox="1">
            <a:spLocks noChangeArrowheads="1"/>
          </p:cNvSpPr>
          <p:nvPr/>
        </p:nvSpPr>
        <p:spPr bwMode="auto">
          <a:xfrm>
            <a:off x="4933950" y="4772025"/>
            <a:ext cx="258763"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1</a:t>
            </a:r>
            <a:endParaRPr lang="ko-KR" altLang="en-US" sz="1000" b="1">
              <a:latin typeface="굴림" panose="020B0600000101010101" pitchFamily="50" charset="-127"/>
              <a:ea typeface="굴림" panose="020B0600000101010101" pitchFamily="50" charset="-127"/>
            </a:endParaRPr>
          </a:p>
        </p:txBody>
      </p:sp>
      <p:sp>
        <p:nvSpPr>
          <p:cNvPr id="10330" name="TextBox 416"/>
          <p:cNvSpPr txBox="1">
            <a:spLocks noChangeArrowheads="1"/>
          </p:cNvSpPr>
          <p:nvPr/>
        </p:nvSpPr>
        <p:spPr bwMode="auto">
          <a:xfrm>
            <a:off x="7548563" y="4192588"/>
            <a:ext cx="257175"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0</a:t>
            </a:r>
            <a:endParaRPr lang="ko-KR" altLang="en-US" sz="1000" b="1">
              <a:latin typeface="굴림" panose="020B0600000101010101" pitchFamily="50" charset="-127"/>
              <a:ea typeface="굴림" panose="020B0600000101010101" pitchFamily="50" charset="-127"/>
            </a:endParaRPr>
          </a:p>
        </p:txBody>
      </p:sp>
      <p:sp>
        <p:nvSpPr>
          <p:cNvPr id="10331" name="TextBox 417"/>
          <p:cNvSpPr txBox="1">
            <a:spLocks noChangeArrowheads="1"/>
          </p:cNvSpPr>
          <p:nvPr/>
        </p:nvSpPr>
        <p:spPr bwMode="auto">
          <a:xfrm>
            <a:off x="7556500" y="4514850"/>
            <a:ext cx="258763"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1</a:t>
            </a:r>
            <a:endParaRPr lang="ko-KR" altLang="en-US" sz="1000" b="1">
              <a:latin typeface="굴림" panose="020B0600000101010101" pitchFamily="50" charset="-127"/>
              <a:ea typeface="굴림" panose="020B0600000101010101" pitchFamily="50" charset="-127"/>
            </a:endParaRPr>
          </a:p>
        </p:txBody>
      </p:sp>
      <p:sp>
        <p:nvSpPr>
          <p:cNvPr id="10332" name="TextBox 421"/>
          <p:cNvSpPr txBox="1">
            <a:spLocks noChangeArrowheads="1"/>
          </p:cNvSpPr>
          <p:nvPr/>
        </p:nvSpPr>
        <p:spPr bwMode="auto">
          <a:xfrm>
            <a:off x="6831013" y="1690688"/>
            <a:ext cx="258762"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0</a:t>
            </a:r>
            <a:endParaRPr lang="ko-KR" altLang="en-US" sz="1000" b="1">
              <a:latin typeface="굴림" panose="020B0600000101010101" pitchFamily="50" charset="-127"/>
              <a:ea typeface="굴림" panose="020B0600000101010101" pitchFamily="50" charset="-127"/>
            </a:endParaRPr>
          </a:p>
        </p:txBody>
      </p:sp>
      <p:sp>
        <p:nvSpPr>
          <p:cNvPr id="10333" name="TextBox 422"/>
          <p:cNvSpPr txBox="1">
            <a:spLocks noChangeArrowheads="1"/>
          </p:cNvSpPr>
          <p:nvPr/>
        </p:nvSpPr>
        <p:spPr bwMode="auto">
          <a:xfrm>
            <a:off x="6840538" y="2012950"/>
            <a:ext cx="257175" cy="271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000" b="1">
                <a:latin typeface="굴림" panose="020B0600000101010101" pitchFamily="50" charset="-127"/>
                <a:ea typeface="굴림" panose="020B0600000101010101" pitchFamily="50" charset="-127"/>
              </a:rPr>
              <a:t>1</a:t>
            </a:r>
            <a:endParaRPr lang="ko-KR" altLang="en-US" sz="1000" b="1">
              <a:latin typeface="굴림" panose="020B0600000101010101" pitchFamily="50" charset="-127"/>
              <a:ea typeface="굴림" panose="020B0600000101010101" pitchFamily="50" charset="-127"/>
            </a:endParaRPr>
          </a:p>
        </p:txBody>
      </p:sp>
      <p:pic>
        <p:nvPicPr>
          <p:cNvPr id="10334" name="그림 328"/>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517900" y="6113463"/>
            <a:ext cx="447675" cy="611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26" name="꺾인 연결선 125"/>
          <p:cNvCxnSpPr>
            <a:stCxn id="297" idx="5"/>
            <a:endCxn id="10311" idx="0"/>
          </p:cNvCxnSpPr>
          <p:nvPr/>
        </p:nvCxnSpPr>
        <p:spPr>
          <a:xfrm rot="5400000">
            <a:off x="2485231" y="3756819"/>
            <a:ext cx="792163" cy="225425"/>
          </a:xfrm>
          <a:prstGeom prst="bentConnector3">
            <a:avLst>
              <a:gd name="adj1" fmla="val 4398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36" name="TextBox 351"/>
          <p:cNvSpPr txBox="1">
            <a:spLocks noChangeArrowheads="1"/>
          </p:cNvSpPr>
          <p:nvPr/>
        </p:nvSpPr>
        <p:spPr bwMode="auto">
          <a:xfrm>
            <a:off x="2479675" y="3641725"/>
            <a:ext cx="579438"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900">
                <a:latin typeface="굴림" panose="020B0600000101010101" pitchFamily="50" charset="-127"/>
                <a:ea typeface="굴림" panose="020B0600000101010101" pitchFamily="50" charset="-127"/>
              </a:rPr>
              <a:t>RegDst</a:t>
            </a:r>
            <a:endParaRPr lang="ko-KR" altLang="en-US" sz="900">
              <a:latin typeface="굴림" panose="020B0600000101010101" pitchFamily="50" charset="-127"/>
              <a:ea typeface="굴림" panose="020B0600000101010101" pitchFamily="50" charset="-127"/>
            </a:endParaRPr>
          </a:p>
        </p:txBody>
      </p:sp>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2291"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963A7211-4944-4F58-BCA8-F7DBDB044DC4}" type="slidenum">
              <a:rPr lang="ko-KR" altLang="en-US" sz="1200" smtClean="0">
                <a:solidFill>
                  <a:srgbClr val="898989"/>
                </a:solidFill>
              </a:rPr>
              <a:pPr>
                <a:spcBef>
                  <a:spcPct val="0"/>
                </a:spcBef>
                <a:buFontTx/>
                <a:buNone/>
              </a:pPr>
              <a:t>6</a:t>
            </a:fld>
            <a:endParaRPr lang="ko-KR" altLang="en-US" sz="1200" smtClean="0">
              <a:solidFill>
                <a:srgbClr val="898989"/>
              </a:solidFill>
            </a:endParaRPr>
          </a:p>
        </p:txBody>
      </p:sp>
      <p:sp>
        <p:nvSpPr>
          <p:cNvPr id="12292" name="제목 3"/>
          <p:cNvSpPr>
            <a:spLocks noGrp="1"/>
          </p:cNvSpPr>
          <p:nvPr>
            <p:ph type="title"/>
          </p:nvPr>
        </p:nvSpPr>
        <p:spPr>
          <a:xfrm>
            <a:off x="457200" y="274638"/>
            <a:ext cx="8229600" cy="1011237"/>
          </a:xfrm>
        </p:spPr>
        <p:txBody>
          <a:bodyPr/>
          <a:lstStyle/>
          <a:p>
            <a:pPr eaLnBrk="1" hangingPunct="1"/>
            <a:r>
              <a:rPr lang="en-US" altLang="ko-KR" sz="3200" smtClean="0"/>
              <a:t>Microprocessor Design - </a:t>
            </a:r>
            <a:r>
              <a:rPr lang="en-US" altLang="ko-KR" sz="2000" smtClean="0">
                <a:ea typeface="Arial Unicode MS" panose="020B0604020202020204" pitchFamily="50" charset="-127"/>
                <a:cs typeface="Arial Unicode MS" panose="020B0604020202020204" pitchFamily="50" charset="-127"/>
              </a:rPr>
              <a:t>Instruction Set Architecture</a:t>
            </a:r>
            <a:endParaRPr lang="ko-KR" altLang="en-US" sz="3600" smtClean="0"/>
          </a:p>
        </p:txBody>
      </p:sp>
      <p:sp>
        <p:nvSpPr>
          <p:cNvPr id="12293" name="TextBox 20"/>
          <p:cNvSpPr txBox="1">
            <a:spLocks noChangeArrowheads="1"/>
          </p:cNvSpPr>
          <p:nvPr/>
        </p:nvSpPr>
        <p:spPr bwMode="auto">
          <a:xfrm>
            <a:off x="457200" y="1412875"/>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Wingdings" panose="05000000000000000000" pitchFamily="2" charset="2"/>
              <a:buChar char="§"/>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Formats of the entire instruction set</a:t>
            </a:r>
          </a:p>
        </p:txBody>
      </p:sp>
      <p:graphicFrame>
        <p:nvGraphicFramePr>
          <p:cNvPr id="4" name="표 3"/>
          <p:cNvGraphicFramePr>
            <a:graphicFrameLocks noGrp="1"/>
          </p:cNvGraphicFramePr>
          <p:nvPr>
            <p:extLst>
              <p:ext uri="{D42A27DB-BD31-4B8C-83A1-F6EECF244321}">
                <p14:modId xmlns:p14="http://schemas.microsoft.com/office/powerpoint/2010/main" val="3907239910"/>
              </p:ext>
            </p:extLst>
          </p:nvPr>
        </p:nvGraphicFramePr>
        <p:xfrm>
          <a:off x="750888" y="1928813"/>
          <a:ext cx="7637463" cy="4058933"/>
        </p:xfrm>
        <a:graphic>
          <a:graphicData uri="http://schemas.openxmlformats.org/drawingml/2006/table">
            <a:tbl>
              <a:tblPr/>
              <a:tblGrid>
                <a:gridCol w="469908">
                  <a:extLst>
                    <a:ext uri="{9D8B030D-6E8A-4147-A177-3AD203B41FA5}">
                      <a16:colId xmlns:a16="http://schemas.microsoft.com/office/drawing/2014/main" xmlns="" val="20000"/>
                    </a:ext>
                  </a:extLst>
                </a:gridCol>
                <a:gridCol w="626544">
                  <a:extLst>
                    <a:ext uri="{9D8B030D-6E8A-4147-A177-3AD203B41FA5}">
                      <a16:colId xmlns:a16="http://schemas.microsoft.com/office/drawing/2014/main" xmlns="" val="20001"/>
                    </a:ext>
                  </a:extLst>
                </a:gridCol>
                <a:gridCol w="234955">
                  <a:extLst>
                    <a:ext uri="{9D8B030D-6E8A-4147-A177-3AD203B41FA5}">
                      <a16:colId xmlns:a16="http://schemas.microsoft.com/office/drawing/2014/main" xmlns="" val="20002"/>
                    </a:ext>
                  </a:extLst>
                </a:gridCol>
                <a:gridCol w="234955">
                  <a:extLst>
                    <a:ext uri="{9D8B030D-6E8A-4147-A177-3AD203B41FA5}">
                      <a16:colId xmlns:a16="http://schemas.microsoft.com/office/drawing/2014/main" xmlns="" val="20003"/>
                    </a:ext>
                  </a:extLst>
                </a:gridCol>
                <a:gridCol w="234955">
                  <a:extLst>
                    <a:ext uri="{9D8B030D-6E8A-4147-A177-3AD203B41FA5}">
                      <a16:colId xmlns:a16="http://schemas.microsoft.com/office/drawing/2014/main" xmlns="" val="20004"/>
                    </a:ext>
                  </a:extLst>
                </a:gridCol>
                <a:gridCol w="234955">
                  <a:extLst>
                    <a:ext uri="{9D8B030D-6E8A-4147-A177-3AD203B41FA5}">
                      <a16:colId xmlns:a16="http://schemas.microsoft.com/office/drawing/2014/main" xmlns="" val="20005"/>
                    </a:ext>
                  </a:extLst>
                </a:gridCol>
                <a:gridCol w="232054">
                  <a:extLst>
                    <a:ext uri="{9D8B030D-6E8A-4147-A177-3AD203B41FA5}">
                      <a16:colId xmlns:a16="http://schemas.microsoft.com/office/drawing/2014/main" xmlns="" val="20006"/>
                    </a:ext>
                  </a:extLst>
                </a:gridCol>
                <a:gridCol w="234955">
                  <a:extLst>
                    <a:ext uri="{9D8B030D-6E8A-4147-A177-3AD203B41FA5}">
                      <a16:colId xmlns:a16="http://schemas.microsoft.com/office/drawing/2014/main" xmlns="" val="20007"/>
                    </a:ext>
                  </a:extLst>
                </a:gridCol>
                <a:gridCol w="234955">
                  <a:extLst>
                    <a:ext uri="{9D8B030D-6E8A-4147-A177-3AD203B41FA5}">
                      <a16:colId xmlns:a16="http://schemas.microsoft.com/office/drawing/2014/main" xmlns="" val="20008"/>
                    </a:ext>
                  </a:extLst>
                </a:gridCol>
                <a:gridCol w="234955">
                  <a:extLst>
                    <a:ext uri="{9D8B030D-6E8A-4147-A177-3AD203B41FA5}">
                      <a16:colId xmlns:a16="http://schemas.microsoft.com/office/drawing/2014/main" xmlns="" val="20009"/>
                    </a:ext>
                  </a:extLst>
                </a:gridCol>
                <a:gridCol w="1195075">
                  <a:extLst>
                    <a:ext uri="{9D8B030D-6E8A-4147-A177-3AD203B41FA5}">
                      <a16:colId xmlns:a16="http://schemas.microsoft.com/office/drawing/2014/main" xmlns="" val="20010"/>
                    </a:ext>
                  </a:extLst>
                </a:gridCol>
                <a:gridCol w="1253088">
                  <a:extLst>
                    <a:ext uri="{9D8B030D-6E8A-4147-A177-3AD203B41FA5}">
                      <a16:colId xmlns:a16="http://schemas.microsoft.com/office/drawing/2014/main" xmlns="" val="20011"/>
                    </a:ext>
                  </a:extLst>
                </a:gridCol>
                <a:gridCol w="2216109">
                  <a:extLst>
                    <a:ext uri="{9D8B030D-6E8A-4147-A177-3AD203B41FA5}">
                      <a16:colId xmlns:a16="http://schemas.microsoft.com/office/drawing/2014/main" xmlns="" val="20012"/>
                    </a:ext>
                  </a:extLst>
                </a:gridCol>
              </a:tblGrid>
              <a:tr h="191839">
                <a:tc gridSpan="2">
                  <a:txBody>
                    <a:bodyPr/>
                    <a:lstStyle/>
                    <a:p>
                      <a:pPr algn="l" fontAlgn="ctr"/>
                      <a:r>
                        <a:rPr lang="en-US" sz="1000" b="1" i="0" u="none" strike="noStrike" dirty="0">
                          <a:solidFill>
                            <a:srgbClr val="000000"/>
                          </a:solidFill>
                          <a:effectLst/>
                          <a:latin typeface="맑은 고딕" panose="020B0503020000020004" pitchFamily="50" charset="-127"/>
                          <a:ea typeface="맑은 고딕" panose="020B0503020000020004" pitchFamily="50" charset="-127"/>
                        </a:rPr>
                        <a:t>(8bit processor)</a:t>
                      </a:r>
                    </a:p>
                  </a:txBody>
                  <a:tcPr marL="8719" marR="8719" marT="8720" marB="0" anchor="ctr">
                    <a:lnL>
                      <a:noFill/>
                    </a:lnL>
                    <a:lnR>
                      <a:noFill/>
                    </a:lnR>
                    <a:lnT>
                      <a:noFill/>
                    </a:lnT>
                    <a:lnB>
                      <a:noFill/>
                    </a:lnB>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0"/>
                  </a:ext>
                </a:extLst>
              </a:tr>
              <a:tr h="191839">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1"/>
                  </a:ext>
                </a:extLst>
              </a:tr>
              <a:tr h="191839">
                <a:tc gridSpan="2">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 </a:t>
                      </a:r>
                      <a:r>
                        <a:rPr lang="en-US" sz="1000" b="0" i="0" u="none" strike="noStrike" dirty="0" smtClean="0">
                          <a:solidFill>
                            <a:srgbClr val="000000"/>
                          </a:solidFill>
                          <a:effectLst/>
                          <a:latin typeface="맑은 고딕" panose="020B0503020000020004" pitchFamily="50" charset="-127"/>
                          <a:ea typeface="맑은 고딕" panose="020B0503020000020004" pitchFamily="50" charset="-127"/>
                        </a:rPr>
                        <a:t>op</a:t>
                      </a:r>
                      <a:endParaRPr 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latinLnBrk="1"/>
                      <a:endParaRPr lang="ko-KR" altLang="en-US"/>
                    </a:p>
                  </a:txBody>
                  <a:tcPr/>
                </a:tc>
                <a:tc gridSpan="5">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operation code</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Registers (8bits)</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2"/>
                  </a:ext>
                </a:extLst>
              </a:tr>
              <a:tr h="191839">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rd</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6">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destination register</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2">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Program Counter(PC)</a:t>
                      </a:r>
                    </a:p>
                  </a:txBody>
                  <a:tcPr marL="8719" marR="8719" marT="8720" marB="0" anchor="ctr">
                    <a:lnL>
                      <a:noFill/>
                    </a:lnL>
                    <a:lnR>
                      <a:noFill/>
                    </a:lnR>
                    <a:lnT>
                      <a:noFill/>
                    </a:lnT>
                    <a:lnB>
                      <a:noFill/>
                    </a:lnB>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3"/>
                  </a:ext>
                </a:extLst>
              </a:tr>
              <a:tr h="191839">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rs</a:t>
                      </a:r>
                    </a:p>
                  </a:txBody>
                  <a:tcPr marL="8719" marR="8719" marT="8720" marB="0" anchor="ctr">
                    <a:lnL>
                      <a:noFill/>
                    </a:lnL>
                    <a:lnR>
                      <a:noFill/>
                    </a:lnR>
                    <a:lnT>
                      <a:noFill/>
                    </a:lnT>
                    <a:lnB>
                      <a:noFill/>
                    </a:lnB>
                  </a:tcPr>
                </a:tc>
                <a:tc>
                  <a:txBody>
                    <a:bodyPr/>
                    <a:lstStyle/>
                    <a:p>
                      <a:pPr algn="l" fontAlgn="ctr"/>
                      <a:endParaRPr lang="ko-KR" alt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4">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source register</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$s0 - $s3</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4"/>
                  </a:ext>
                </a:extLst>
              </a:tr>
              <a:tr h="191839">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rt</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6">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source register two</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5"/>
                  </a:ext>
                </a:extLst>
              </a:tr>
              <a:tr h="191839">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imm</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6">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immediate (constant)</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Memories (8bits)</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6"/>
                  </a:ext>
                </a:extLst>
              </a:tr>
              <a:tr h="191839">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Instruction Mem.</a:t>
                      </a:r>
                    </a:p>
                  </a:txBody>
                  <a:tcPr marL="8719" marR="8719" marT="8720" marB="0" anchor="ctr">
                    <a:lnL>
                      <a:noFill/>
                    </a:lnL>
                    <a:lnR>
                      <a:noFill/>
                    </a:lnR>
                    <a:lnT>
                      <a:noFill/>
                    </a:lnT>
                    <a:lnB>
                      <a:noFill/>
                    </a:lnB>
                  </a:tcPr>
                </a:tc>
                <a:tc gridSpan="2">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address range: 0x00-0xFF</a:t>
                      </a:r>
                    </a:p>
                  </a:txBody>
                  <a:tcPr marL="8719" marR="8719" marT="8720" marB="0" anchor="ctr">
                    <a:lnL>
                      <a:noFill/>
                    </a:lnL>
                    <a:lnR>
                      <a:noFill/>
                    </a:lnR>
                    <a:lnT>
                      <a:noFill/>
                    </a:lnT>
                    <a:lnB>
                      <a:noFill/>
                    </a:lnB>
                  </a:tcPr>
                </a:tc>
                <a:tc hMerge="1">
                  <a:txBody>
                    <a:bodyPr/>
                    <a:lstStyle/>
                    <a:p>
                      <a:pPr latinLnBrk="1"/>
                      <a:endParaRPr lang="ko-KR" altLang="en-US"/>
                    </a:p>
                  </a:txBody>
                  <a:tcPr/>
                </a:tc>
                <a:extLst>
                  <a:ext uri="{0D108BD9-81ED-4DB2-BD59-A6C34878D82A}">
                    <a16:rowId xmlns:a16="http://schemas.microsoft.com/office/drawing/2014/main" xmlns="" val="10007"/>
                  </a:ext>
                </a:extLst>
              </a:tr>
              <a:tr h="191839">
                <a:tc gridSpan="2">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op, rd, rs, rt</a:t>
                      </a:r>
                    </a:p>
                  </a:txBody>
                  <a:tcPr marL="8719" marR="8719" marT="8720" marB="0" anchor="ctr">
                    <a:lnL>
                      <a:noFill/>
                    </a:lnL>
                    <a:lnR>
                      <a:noFill/>
                    </a:lnR>
                    <a:lnT>
                      <a:noFill/>
                    </a:lnT>
                    <a:lnB>
                      <a:noFill/>
                    </a:lnB>
                  </a:tcPr>
                </a:tc>
                <a:tc hMerge="1">
                  <a:txBody>
                    <a:bodyPr/>
                    <a:lstStyle/>
                    <a:p>
                      <a:pPr latinLnBrk="1"/>
                      <a:endParaRPr lang="ko-KR" altLang="en-US"/>
                    </a:p>
                  </a:txBody>
                  <a:tcPr/>
                </a:tc>
                <a:tc gridSpan="5">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unsigned value</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Data Mem.</a:t>
                      </a:r>
                    </a:p>
                  </a:txBody>
                  <a:tcPr marL="8719" marR="8719" marT="8720" marB="0" anchor="ctr">
                    <a:lnL>
                      <a:noFill/>
                    </a:lnL>
                    <a:lnR>
                      <a:noFill/>
                    </a:lnR>
                    <a:lnT>
                      <a:noFill/>
                    </a:lnT>
                    <a:lnB>
                      <a:noFill/>
                    </a:lnB>
                  </a:tcPr>
                </a:tc>
                <a:tc gridSpan="2">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address range: 0x00-0xFF</a:t>
                      </a:r>
                    </a:p>
                  </a:txBody>
                  <a:tcPr marL="8719" marR="8719" marT="8720" marB="0" anchor="ctr">
                    <a:lnL>
                      <a:noFill/>
                    </a:lnL>
                    <a:lnR>
                      <a:noFill/>
                    </a:lnR>
                    <a:lnT>
                      <a:noFill/>
                    </a:lnT>
                    <a:lnB>
                      <a:noFill/>
                    </a:lnB>
                  </a:tcPr>
                </a:tc>
                <a:tc hMerge="1">
                  <a:txBody>
                    <a:bodyPr/>
                    <a:lstStyle/>
                    <a:p>
                      <a:pPr latinLnBrk="1"/>
                      <a:endParaRPr lang="ko-KR" altLang="en-US"/>
                    </a:p>
                  </a:txBody>
                  <a:tcPr/>
                </a:tc>
                <a:extLst>
                  <a:ext uri="{0D108BD9-81ED-4DB2-BD59-A6C34878D82A}">
                    <a16:rowId xmlns:a16="http://schemas.microsoft.com/office/drawing/2014/main" xmlns="" val="10008"/>
                  </a:ext>
                </a:extLst>
              </a:tr>
              <a:tr h="191839">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  imm</a:t>
                      </a: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gridSpan="4">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signed value</a:t>
                      </a:r>
                    </a:p>
                  </a:txBody>
                  <a:tcPr marL="8719" marR="8719" marT="8720"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09"/>
                  </a:ext>
                </a:extLst>
              </a:tr>
              <a:tr h="157861">
                <a:tc gridSpan="13">
                  <a:txBody>
                    <a:bodyPr/>
                    <a:lstStyle/>
                    <a:p>
                      <a:pPr algn="l" fontAlgn="ctr"/>
                      <a:endParaRPr lang="ko-KR" alt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tc hMerge="1">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a:noFill/>
                    </a:lnB>
                  </a:tcPr>
                </a:tc>
                <a:extLst>
                  <a:ext uri="{0D108BD9-81ED-4DB2-BD59-A6C34878D82A}">
                    <a16:rowId xmlns:a16="http://schemas.microsoft.com/office/drawing/2014/main" xmlns="" val="10010"/>
                  </a:ext>
                </a:extLst>
              </a:tr>
              <a:tr h="200558">
                <a:tc gridSpan="2">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Machine Code</a:t>
                      </a: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ctr"/>
                      <a:endParaRPr lang="ko-KR" altLang="en-US" sz="1000" b="0" i="0" u="none" strike="noStrike">
                        <a:solidFill>
                          <a:srgbClr val="000000"/>
                        </a:solidFill>
                        <a:effectLst/>
                        <a:latin typeface="맑은 고딕" panose="020B0503020000020004" pitchFamily="50" charset="-127"/>
                        <a:ea typeface="맑은 고딕" panose="020B0503020000020004" pitchFamily="50" charset="-127"/>
                      </a:endParaRPr>
                    </a:p>
                  </a:txBody>
                  <a:tcPr marL="8719" marR="8719" marT="8720" marB="0" anchor="ctr">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200558">
                <a:tc rowSpan="5">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CMD</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Type</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gridSpan="8">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Example</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rowSpan="5">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Meaning</a:t>
                      </a:r>
                      <a:br>
                        <a:rPr lang="en-US" sz="1000" b="1" i="0" u="none" strike="noStrike">
                          <a:solidFill>
                            <a:srgbClr val="000000"/>
                          </a:solidFill>
                          <a:effectLst/>
                          <a:latin typeface="맑은 고딕" panose="020B0503020000020004" pitchFamily="50" charset="-127"/>
                          <a:ea typeface="맑은 고딕" panose="020B0503020000020004" pitchFamily="50" charset="-127"/>
                        </a:rPr>
                      </a:br>
                      <a:r>
                        <a:rPr lang="en-US" sz="1000" b="1" i="0" u="none" strike="noStrike">
                          <a:solidFill>
                            <a:srgbClr val="000000"/>
                          </a:solidFill>
                          <a:effectLst/>
                          <a:latin typeface="맑은 고딕" panose="020B0503020000020004" pitchFamily="50" charset="-127"/>
                          <a:ea typeface="맑은 고딕" panose="020B0503020000020004" pitchFamily="50" charset="-127"/>
                        </a:rPr>
                        <a:t>(Assembly Code)</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5">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Meaning</a:t>
                      </a:r>
                      <a:br>
                        <a:rPr lang="en-US" sz="1000" b="1" i="0" u="none" strike="noStrike">
                          <a:solidFill>
                            <a:srgbClr val="000000"/>
                          </a:solidFill>
                          <a:effectLst/>
                          <a:latin typeface="맑은 고딕" panose="020B0503020000020004" pitchFamily="50" charset="-127"/>
                          <a:ea typeface="맑은 고딕" panose="020B0503020000020004" pitchFamily="50" charset="-127"/>
                        </a:rPr>
                      </a:br>
                      <a:r>
                        <a:rPr lang="en-US" sz="1000" b="1" i="0" u="none" strike="noStrike">
                          <a:solidFill>
                            <a:srgbClr val="000000"/>
                          </a:solidFill>
                          <a:effectLst/>
                          <a:latin typeface="맑은 고딕" panose="020B0503020000020004" pitchFamily="50" charset="-127"/>
                          <a:ea typeface="맑은 고딕" panose="020B0503020000020004" pitchFamily="50" charset="-127"/>
                        </a:rPr>
                        <a:t>(in C language)</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5">
                  <a:txBody>
                    <a:bodyPr/>
                    <a:lstStyle/>
                    <a:p>
                      <a:pPr algn="ctr" fontAlgn="ctr"/>
                      <a:r>
                        <a:rPr lang="en-US" sz="1000" b="1" i="0" u="none" strike="noStrike">
                          <a:solidFill>
                            <a:srgbClr val="000000"/>
                          </a:solidFill>
                          <a:effectLst/>
                          <a:latin typeface="맑은 고딕" panose="020B0503020000020004" pitchFamily="50" charset="-127"/>
                          <a:ea typeface="맑은 고딕" panose="020B0503020000020004" pitchFamily="50" charset="-127"/>
                        </a:rPr>
                        <a:t>Description</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xmlns="" val="10012"/>
                  </a:ext>
                </a:extLst>
              </a:tr>
              <a:tr h="200558">
                <a:tc vMerge="1">
                  <a:txBody>
                    <a:bodyPr/>
                    <a:lstStyle/>
                    <a:p>
                      <a:pPr latinLnBrk="1"/>
                      <a:endParaRPr lang="ko-KR" altLang="en-US"/>
                    </a:p>
                  </a:txBody>
                  <a:tcPr/>
                </a:tc>
                <a:tc vMerge="1">
                  <a:txBody>
                    <a:bodyPr/>
                    <a:lstStyle/>
                    <a:p>
                      <a:pPr latinLnBrk="1"/>
                      <a:endParaRPr lang="ko-KR" altLang="en-US"/>
                    </a:p>
                  </a:txBody>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7</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6</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5</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4</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3</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2</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1</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r>
                        <a:rPr lang="en-US" altLang="ko-KR" sz="1000" b="1"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extLst>
                  <a:ext uri="{0D108BD9-81ED-4DB2-BD59-A6C34878D82A}">
                    <a16:rowId xmlns:a16="http://schemas.microsoft.com/office/drawing/2014/main" xmlns="" val="10013"/>
                  </a:ext>
                </a:extLst>
              </a:tr>
              <a:tr h="200558">
                <a:tc vMerge="1">
                  <a:txBody>
                    <a:bodyPr/>
                    <a:lstStyle/>
                    <a:p>
                      <a:pPr latinLnBrk="1"/>
                      <a:endParaRPr lang="ko-KR" altLang="en-US"/>
                    </a:p>
                  </a:txBody>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op</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rs</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rt</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rd</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extLst>
                  <a:ext uri="{0D108BD9-81ED-4DB2-BD59-A6C34878D82A}">
                    <a16:rowId xmlns:a16="http://schemas.microsoft.com/office/drawing/2014/main" xmlns="" val="10014"/>
                  </a:ext>
                </a:extLst>
              </a:tr>
              <a:tr h="200558">
                <a:tc vMerge="1">
                  <a:txBody>
                    <a:bodyPr/>
                    <a:lstStyle/>
                    <a:p>
                      <a:pPr latinLnBrk="1"/>
                      <a:endParaRPr lang="ko-KR" altLang="en-US"/>
                    </a:p>
                  </a:txBody>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op</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rs</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rt</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imm</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extLst>
                  <a:ext uri="{0D108BD9-81ED-4DB2-BD59-A6C34878D82A}">
                    <a16:rowId xmlns:a16="http://schemas.microsoft.com/office/drawing/2014/main" xmlns="" val="10015"/>
                  </a:ext>
                </a:extLst>
              </a:tr>
              <a:tr h="200558">
                <a:tc vMerge="1">
                  <a:txBody>
                    <a:bodyPr/>
                    <a:lstStyle/>
                    <a:p>
                      <a:pPr latinLnBrk="1"/>
                      <a:endParaRPr lang="ko-KR" altLang="en-US"/>
                    </a:p>
                  </a:txBody>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J</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op</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gridSpan="2">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imm</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tc vMerge="1">
                  <a:txBody>
                    <a:bodyPr/>
                    <a:lstStyle/>
                    <a:p>
                      <a:pPr latinLnBrk="1"/>
                      <a:endParaRPr lang="ko-KR" altLang="en-US"/>
                    </a:p>
                  </a:txBody>
                  <a:tcPr/>
                </a:tc>
                <a:extLst>
                  <a:ext uri="{0D108BD9-81ED-4DB2-BD59-A6C34878D82A}">
                    <a16:rowId xmlns:a16="http://schemas.microsoft.com/office/drawing/2014/main" xmlns="" val="10016"/>
                  </a:ext>
                </a:extLst>
              </a:tr>
              <a:tr h="191839">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add</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R</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1</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2</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add $s0, $s1, $s2</a:t>
                      </a:r>
                    </a:p>
                  </a:txBody>
                  <a:tcPr marL="72000"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$s0 = $s1 + $s2</a:t>
                      </a:r>
                    </a:p>
                  </a:txBody>
                  <a:tcPr marL="72000"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3 operands, add with </a:t>
                      </a:r>
                      <a:r>
                        <a:rPr lang="en-US" sz="1000" b="0" i="0" u="none" strike="noStrike" dirty="0" smtClean="0">
                          <a:solidFill>
                            <a:srgbClr val="000000"/>
                          </a:solidFill>
                          <a:effectLst/>
                          <a:latin typeface="맑은 고딕" panose="020B0503020000020004" pitchFamily="50" charset="-127"/>
                          <a:ea typeface="맑은 고딕" panose="020B0503020000020004" pitchFamily="50" charset="-127"/>
                        </a:rPr>
                        <a:t>registers</a:t>
                      </a:r>
                      <a:endParaRPr 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2000"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7"/>
                  </a:ext>
                </a:extLst>
              </a:tr>
              <a:tr h="191839">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lw</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1</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3</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lw $s0, 0[$s3]</a:t>
                      </a:r>
                    </a:p>
                  </a:txBody>
                  <a:tcPr marL="72000"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$s0 = Mem[$</a:t>
                      </a:r>
                      <a:r>
                        <a:rPr lang="en-US" sz="1000" b="0" i="0" u="none" strike="noStrike" dirty="0" smtClean="0">
                          <a:solidFill>
                            <a:srgbClr val="000000"/>
                          </a:solidFill>
                          <a:effectLst/>
                          <a:latin typeface="맑은 고딕" panose="020B0503020000020004" pitchFamily="50" charset="-127"/>
                          <a:ea typeface="맑은 고딕" panose="020B0503020000020004" pitchFamily="50" charset="-127"/>
                        </a:rPr>
                        <a:t>s3+0]</a:t>
                      </a:r>
                      <a:endParaRPr lang="en-US" sz="10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2000"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transfer value from memory to reg.</a:t>
                      </a:r>
                    </a:p>
                  </a:txBody>
                  <a:tcPr marL="72000"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8"/>
                  </a:ext>
                </a:extLst>
              </a:tr>
              <a:tr h="191839">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sw</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I</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2</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3</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0</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1</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l"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sw $s0, 1[$s3]</a:t>
                      </a:r>
                    </a:p>
                  </a:txBody>
                  <a:tcPr marL="72000"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Mem[$s3+1] = $s0</a:t>
                      </a:r>
                    </a:p>
                  </a:txBody>
                  <a:tcPr marL="72000"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transfer value from reg. to mem.</a:t>
                      </a:r>
                    </a:p>
                  </a:txBody>
                  <a:tcPr marL="72000"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9"/>
                  </a:ext>
                </a:extLst>
              </a:tr>
              <a:tr h="200558">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j</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000" b="0" i="0" u="none" strike="noStrike">
                          <a:solidFill>
                            <a:srgbClr val="000000"/>
                          </a:solidFill>
                          <a:effectLst/>
                          <a:latin typeface="맑은 고딕" panose="020B0503020000020004" pitchFamily="50" charset="-127"/>
                          <a:ea typeface="맑은 고딕" panose="020B0503020000020004" pitchFamily="50" charset="-127"/>
                        </a:rPr>
                        <a:t>J</a:t>
                      </a:r>
                    </a:p>
                  </a:txBody>
                  <a:tcPr marL="8719" marR="8719" marT="87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3</a:t>
                      </a:r>
                    </a:p>
                  </a:txBody>
                  <a:tcPr marL="8719"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a:txBody>
                    <a:bodyPr/>
                    <a:lstStyle/>
                    <a:p>
                      <a:pPr algn="ctr" fontAlgn="ctr"/>
                      <a:r>
                        <a:rPr lang="ko-KR" altLang="en-US" sz="1000" b="0" i="0" u="none" strike="noStrike">
                          <a:solidFill>
                            <a:srgbClr val="000000"/>
                          </a:solidFill>
                          <a:effectLst/>
                          <a:latin typeface="맑은 고딕" panose="020B0503020000020004" pitchFamily="50" charset="-127"/>
                          <a:ea typeface="맑은 고딕" panose="020B0503020000020004" pitchFamily="50" charset="-127"/>
                        </a:rPr>
                        <a:t>　</a:t>
                      </a:r>
                    </a:p>
                  </a:txBody>
                  <a:tcPr marL="8719"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6350" cap="flat" cmpd="sng" algn="ctr">
                      <a:solidFill>
                        <a:srgbClr val="000000"/>
                      </a:solidFill>
                      <a:prstDash val="solid"/>
                      <a:round/>
                      <a:headEnd type="none" w="med" len="med"/>
                      <a:tailEnd type="none" w="med" len="med"/>
                    </a:lnTlToBr>
                  </a:tcPr>
                </a:tc>
                <a:tc gridSpan="2">
                  <a:txBody>
                    <a:bodyPr/>
                    <a:lstStyle/>
                    <a:p>
                      <a:pPr algn="ctr" fontAlgn="ctr"/>
                      <a:r>
                        <a:rPr lang="en-US" altLang="ko-KR" sz="1000" b="0" i="0" u="none" strike="noStrike">
                          <a:solidFill>
                            <a:srgbClr val="000000"/>
                          </a:solidFill>
                          <a:effectLst/>
                          <a:latin typeface="맑은 고딕" panose="020B0503020000020004" pitchFamily="50" charset="-127"/>
                          <a:ea typeface="맑은 고딕" panose="020B0503020000020004" pitchFamily="50" charset="-127"/>
                        </a:rPr>
                        <a:t>-2</a:t>
                      </a:r>
                    </a:p>
                  </a:txBody>
                  <a:tcPr marL="8719"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j -2</a:t>
                      </a:r>
                    </a:p>
                  </a:txBody>
                  <a:tcPr marL="72000" marR="8719" marT="872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go to (next PC -2)</a:t>
                      </a:r>
                    </a:p>
                  </a:txBody>
                  <a:tcPr marL="72000" marR="8719" marT="87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r>
                        <a:rPr lang="en-US" sz="1000" b="0" i="0" u="none" strike="noStrike" dirty="0">
                          <a:solidFill>
                            <a:srgbClr val="000000"/>
                          </a:solidFill>
                          <a:effectLst/>
                          <a:latin typeface="맑은 고딕" panose="020B0503020000020004" pitchFamily="50" charset="-127"/>
                          <a:ea typeface="맑은 고딕" panose="020B0503020000020004" pitchFamily="50" charset="-127"/>
                        </a:rPr>
                        <a:t>jump to next PC with an offset</a:t>
                      </a:r>
                    </a:p>
                  </a:txBody>
                  <a:tcPr marL="72000" marR="8719" marT="872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20"/>
                  </a:ext>
                </a:extLst>
              </a:tr>
            </a:tbl>
          </a:graphicData>
        </a:graphic>
      </p:graphicFrame>
      <p:sp>
        <p:nvSpPr>
          <p:cNvPr id="3" name="TextBox 2"/>
          <p:cNvSpPr txBox="1"/>
          <p:nvPr/>
        </p:nvSpPr>
        <p:spPr>
          <a:xfrm>
            <a:off x="647564" y="6092036"/>
            <a:ext cx="7848872" cy="415498"/>
          </a:xfrm>
          <a:prstGeom prst="rect">
            <a:avLst/>
          </a:prstGeom>
          <a:noFill/>
        </p:spPr>
        <p:txBody>
          <a:bodyPr wrap="square" rtlCol="0">
            <a:spAutoFit/>
          </a:bodyPr>
          <a:lstStyle/>
          <a:p>
            <a:r>
              <a:rPr lang="en-US" altLang="ko-KR" sz="1050" dirty="0"/>
              <a:t>※ for Add operation, you don't have to care about the overflow</a:t>
            </a:r>
            <a:r>
              <a:rPr lang="en-US" altLang="ko-KR" sz="1050" dirty="0" smtClean="0"/>
              <a:t>.</a:t>
            </a:r>
          </a:p>
          <a:p>
            <a:r>
              <a:rPr lang="en-US" altLang="ko-KR" sz="1050" dirty="0" smtClean="0">
                <a:solidFill>
                  <a:srgbClr val="FF0000"/>
                </a:solidFill>
              </a:rPr>
              <a:t>※ only the immediate is signed value, other values are unsigned</a:t>
            </a:r>
            <a:endParaRPr lang="ko-KR" altLang="en-US" sz="1050" dirty="0">
              <a:solidFill>
                <a:srgbClr val="FF000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3315"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09EF4A83-E584-4A17-AF34-FF3557DB2864}" type="slidenum">
              <a:rPr lang="ko-KR" altLang="en-US" sz="1200" smtClean="0">
                <a:solidFill>
                  <a:srgbClr val="898989"/>
                </a:solidFill>
              </a:rPr>
              <a:pPr>
                <a:spcBef>
                  <a:spcPct val="0"/>
                </a:spcBef>
                <a:buFontTx/>
                <a:buNone/>
              </a:pPr>
              <a:t>7</a:t>
            </a:fld>
            <a:endParaRPr lang="ko-KR" altLang="en-US" sz="1200" smtClean="0">
              <a:solidFill>
                <a:srgbClr val="898989"/>
              </a:solidFill>
            </a:endParaRPr>
          </a:p>
        </p:txBody>
      </p:sp>
      <p:sp>
        <p:nvSpPr>
          <p:cNvPr id="13316" name="제목 3"/>
          <p:cNvSpPr>
            <a:spLocks noGrp="1"/>
          </p:cNvSpPr>
          <p:nvPr>
            <p:ph type="title"/>
          </p:nvPr>
        </p:nvSpPr>
        <p:spPr>
          <a:xfrm>
            <a:off x="457200" y="274638"/>
            <a:ext cx="8229600" cy="1011237"/>
          </a:xfrm>
        </p:spPr>
        <p:txBody>
          <a:bodyPr/>
          <a:lstStyle/>
          <a:p>
            <a:pPr eaLnBrk="1" hangingPunct="1"/>
            <a:r>
              <a:rPr lang="en-US" altLang="ko-KR" sz="3200" smtClean="0"/>
              <a:t>Microprocessor Design - </a:t>
            </a:r>
            <a:r>
              <a:rPr lang="en-US" altLang="ko-KR" sz="2000" smtClean="0">
                <a:ea typeface="Arial Unicode MS" panose="020B0604020202020204" pitchFamily="50" charset="-127"/>
                <a:cs typeface="Arial Unicode MS" panose="020B0604020202020204" pitchFamily="50" charset="-127"/>
              </a:rPr>
              <a:t>Instruction Set Architecture</a:t>
            </a:r>
            <a:endParaRPr lang="ko-KR" altLang="en-US" sz="3600" smtClean="0"/>
          </a:p>
        </p:txBody>
      </p:sp>
      <p:sp>
        <p:nvSpPr>
          <p:cNvPr id="13317" name="TextBox 20"/>
          <p:cNvSpPr txBox="1">
            <a:spLocks noChangeArrowheads="1"/>
          </p:cNvSpPr>
          <p:nvPr/>
        </p:nvSpPr>
        <p:spPr bwMode="auto">
          <a:xfrm>
            <a:off x="457200" y="1412875"/>
            <a:ext cx="82296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Wingdings" panose="05000000000000000000" pitchFamily="2" charset="2"/>
              <a:buChar char="§"/>
            </a:pPr>
            <a:r>
              <a:rPr lang="en-US" altLang="ko-KR" sz="2400">
                <a:latin typeface="Constantia" panose="02030602050306030303" pitchFamily="18" charset="0"/>
                <a:ea typeface="Arial Unicode MS" panose="020B0604020202020204" pitchFamily="50" charset="-127"/>
                <a:cs typeface="Arial Unicode MS" panose="020B0604020202020204" pitchFamily="50" charset="-127"/>
              </a:rPr>
              <a:t>Control Signal Table</a:t>
            </a:r>
          </a:p>
        </p:txBody>
      </p:sp>
      <p:graphicFrame>
        <p:nvGraphicFramePr>
          <p:cNvPr id="10" name="표 9"/>
          <p:cNvGraphicFramePr>
            <a:graphicFrameLocks noGrp="1"/>
          </p:cNvGraphicFramePr>
          <p:nvPr>
            <p:extLst>
              <p:ext uri="{D42A27DB-BD31-4B8C-83A1-F6EECF244321}">
                <p14:modId xmlns:p14="http://schemas.microsoft.com/office/powerpoint/2010/main" val="4068052606"/>
              </p:ext>
            </p:extLst>
          </p:nvPr>
        </p:nvGraphicFramePr>
        <p:xfrm>
          <a:off x="1420813" y="1927225"/>
          <a:ext cx="6302376" cy="4415407"/>
        </p:xfrm>
        <a:graphic>
          <a:graphicData uri="http://schemas.openxmlformats.org/drawingml/2006/table">
            <a:tbl>
              <a:tblPr/>
              <a:tblGrid>
                <a:gridCol w="778673">
                  <a:extLst>
                    <a:ext uri="{9D8B030D-6E8A-4147-A177-3AD203B41FA5}">
                      <a16:colId xmlns:a16="http://schemas.microsoft.com/office/drawing/2014/main" xmlns="" val="20000"/>
                    </a:ext>
                  </a:extLst>
                </a:gridCol>
                <a:gridCol w="689449">
                  <a:extLst>
                    <a:ext uri="{9D8B030D-6E8A-4147-A177-3AD203B41FA5}">
                      <a16:colId xmlns:a16="http://schemas.microsoft.com/office/drawing/2014/main" xmlns="" val="20001"/>
                    </a:ext>
                  </a:extLst>
                </a:gridCol>
                <a:gridCol w="689449">
                  <a:extLst>
                    <a:ext uri="{9D8B030D-6E8A-4147-A177-3AD203B41FA5}">
                      <a16:colId xmlns:a16="http://schemas.microsoft.com/office/drawing/2014/main" xmlns="" val="20002"/>
                    </a:ext>
                  </a:extLst>
                </a:gridCol>
                <a:gridCol w="689449">
                  <a:extLst>
                    <a:ext uri="{9D8B030D-6E8A-4147-A177-3AD203B41FA5}">
                      <a16:colId xmlns:a16="http://schemas.microsoft.com/office/drawing/2014/main" xmlns="" val="20003"/>
                    </a:ext>
                  </a:extLst>
                </a:gridCol>
                <a:gridCol w="689449">
                  <a:extLst>
                    <a:ext uri="{9D8B030D-6E8A-4147-A177-3AD203B41FA5}">
                      <a16:colId xmlns:a16="http://schemas.microsoft.com/office/drawing/2014/main" xmlns="" val="20004"/>
                    </a:ext>
                  </a:extLst>
                </a:gridCol>
                <a:gridCol w="697560">
                  <a:extLst>
                    <a:ext uri="{9D8B030D-6E8A-4147-A177-3AD203B41FA5}">
                      <a16:colId xmlns:a16="http://schemas.microsoft.com/office/drawing/2014/main" xmlns="" val="20005"/>
                    </a:ext>
                  </a:extLst>
                </a:gridCol>
                <a:gridCol w="697560">
                  <a:extLst>
                    <a:ext uri="{9D8B030D-6E8A-4147-A177-3AD203B41FA5}">
                      <a16:colId xmlns:a16="http://schemas.microsoft.com/office/drawing/2014/main" xmlns="" val="20006"/>
                    </a:ext>
                  </a:extLst>
                </a:gridCol>
                <a:gridCol w="697560">
                  <a:extLst>
                    <a:ext uri="{9D8B030D-6E8A-4147-A177-3AD203B41FA5}">
                      <a16:colId xmlns:a16="http://schemas.microsoft.com/office/drawing/2014/main" xmlns="" val="20007"/>
                    </a:ext>
                  </a:extLst>
                </a:gridCol>
                <a:gridCol w="673227">
                  <a:extLst>
                    <a:ext uri="{9D8B030D-6E8A-4147-A177-3AD203B41FA5}">
                      <a16:colId xmlns:a16="http://schemas.microsoft.com/office/drawing/2014/main" xmlns="" val="20008"/>
                    </a:ext>
                  </a:extLst>
                </a:gridCol>
              </a:tblGrid>
              <a:tr h="152174">
                <a:tc>
                  <a:txBody>
                    <a:bodyPr/>
                    <a:lstStyle/>
                    <a:p>
                      <a:pPr algn="ctr" fontAlgn="ctr"/>
                      <a:r>
                        <a:rPr lang="en-US" sz="800" b="1" i="0" u="none" strike="noStrike" dirty="0">
                          <a:solidFill>
                            <a:srgbClr val="000000"/>
                          </a:solidFill>
                          <a:effectLst/>
                          <a:latin typeface="맑은 고딕" panose="020B0503020000020004" pitchFamily="50" charset="-127"/>
                          <a:ea typeface="맑은 고딕" panose="020B0503020000020004" pitchFamily="50" charset="-127"/>
                        </a:rPr>
                        <a:t>Signal Name</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gridSpan="4">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Effect when deasserted (0)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ctr" fontAlgn="ctr"/>
                      <a:r>
                        <a:rPr lang="en-US" sz="800" b="1" i="0" u="none" strike="noStrike" dirty="0">
                          <a:solidFill>
                            <a:srgbClr val="000000"/>
                          </a:solidFill>
                          <a:effectLst/>
                          <a:latin typeface="맑은 고딕" panose="020B0503020000020004" pitchFamily="50" charset="-127"/>
                          <a:ea typeface="맑은 고딕" panose="020B0503020000020004" pitchFamily="50" charset="-127"/>
                        </a:rPr>
                        <a:t>Effect when asserted (1)</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0"/>
                  </a:ext>
                </a:extLst>
              </a:tr>
              <a:tr h="352426">
                <a:tc>
                  <a:txBody>
                    <a:bodyPr/>
                    <a:lstStyle/>
                    <a:p>
                      <a:pPr algn="ctr" fontAlgn="ctr"/>
                      <a:r>
                        <a:rPr lang="en-US" sz="800" b="1" i="0" u="none" strike="noStrike" dirty="0" err="1">
                          <a:solidFill>
                            <a:srgbClr val="000000"/>
                          </a:solidFill>
                          <a:effectLst/>
                          <a:latin typeface="맑은 고딕" panose="020B0503020000020004" pitchFamily="50" charset="-127"/>
                          <a:ea typeface="맑은 고딕" panose="020B0503020000020004" pitchFamily="50" charset="-127"/>
                        </a:rPr>
                        <a:t>RegDst</a:t>
                      </a:r>
                      <a:endParaRPr lang="en-US" sz="800" b="1" i="0" u="none" strike="noStrike" dirty="0">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register file destination number for the Write register comes from the </a:t>
                      </a:r>
                      <a:r>
                        <a:rPr lang="en-US" sz="800" b="0" i="0" u="none" strike="noStrike" dirty="0" err="1">
                          <a:solidFill>
                            <a:srgbClr val="000000"/>
                          </a:solidFill>
                          <a:effectLst/>
                          <a:latin typeface="맑은 고딕" panose="020B0503020000020004" pitchFamily="50" charset="-127"/>
                          <a:ea typeface="맑은 고딕" panose="020B0503020000020004" pitchFamily="50" charset="-127"/>
                        </a:rPr>
                        <a:t>rt</a:t>
                      </a:r>
                      <a:r>
                        <a:rPr lang="en-US" sz="800" b="0" i="0" u="none" strike="noStrike" dirty="0">
                          <a:solidFill>
                            <a:srgbClr val="000000"/>
                          </a:solidFill>
                          <a:effectLst/>
                          <a:latin typeface="맑은 고딕" panose="020B0503020000020004" pitchFamily="50" charset="-127"/>
                          <a:ea typeface="맑은 고딕" panose="020B0503020000020004" pitchFamily="50" charset="-127"/>
                        </a:rPr>
                        <a:t> field (bits4-5)</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register file destination number for the Write register comes from the </a:t>
                      </a:r>
                      <a:r>
                        <a:rPr lang="en-US" sz="800" b="0" i="0" u="none" strike="noStrike" dirty="0" err="1">
                          <a:solidFill>
                            <a:srgbClr val="000000"/>
                          </a:solidFill>
                          <a:effectLst/>
                          <a:latin typeface="맑은 고딕" panose="020B0503020000020004" pitchFamily="50" charset="-127"/>
                          <a:ea typeface="맑은 고딕" panose="020B0503020000020004" pitchFamily="50" charset="-127"/>
                        </a:rPr>
                        <a:t>rd</a:t>
                      </a:r>
                      <a:r>
                        <a:rPr lang="en-US" sz="800" b="0" i="0" u="none" strike="noStrike" dirty="0">
                          <a:solidFill>
                            <a:srgbClr val="000000"/>
                          </a:solidFill>
                          <a:effectLst/>
                          <a:latin typeface="맑은 고딕" panose="020B0503020000020004" pitchFamily="50" charset="-127"/>
                          <a:ea typeface="맑은 고딕" panose="020B0503020000020004" pitchFamily="50" charset="-127"/>
                        </a:rPr>
                        <a:t> field (bits2-3)</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1"/>
                  </a:ext>
                </a:extLst>
              </a:tr>
              <a:tr h="352426">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RegWrite</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None</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Write result to </a:t>
                      </a:r>
                      <a:r>
                        <a:rPr lang="en-US" sz="800" b="0" i="0" u="none" strike="noStrike" dirty="0" err="1">
                          <a:solidFill>
                            <a:srgbClr val="000000"/>
                          </a:solidFill>
                          <a:effectLst/>
                          <a:latin typeface="맑은 고딕" panose="020B0503020000020004" pitchFamily="50" charset="-127"/>
                          <a:ea typeface="맑은 고딕" panose="020B0503020000020004" pitchFamily="50" charset="-127"/>
                        </a:rPr>
                        <a:t>rd</a:t>
                      </a:r>
                      <a:endParaRPr lang="en-US" sz="8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2"/>
                  </a:ext>
                </a:extLst>
              </a:tr>
              <a:tr h="352426">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ALUSrc</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The second ALU operand comes from the second register file output (Read data 2)</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second ALU operand is the sign-extended, lower 2 bits of the instruction</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3"/>
                  </a:ext>
                </a:extLst>
              </a:tr>
              <a:tr h="352426">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Branch</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The PC is repaced by the output of the adder that computes the value of PC + 1</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PC is </a:t>
                      </a:r>
                      <a:r>
                        <a:rPr lang="en-US" sz="800" b="0" i="0" u="none" strike="noStrike" dirty="0" err="1">
                          <a:solidFill>
                            <a:srgbClr val="000000"/>
                          </a:solidFill>
                          <a:effectLst/>
                          <a:latin typeface="맑은 고딕" panose="020B0503020000020004" pitchFamily="50" charset="-127"/>
                          <a:ea typeface="맑은 고딕" panose="020B0503020000020004" pitchFamily="50" charset="-127"/>
                        </a:rPr>
                        <a:t>repaced</a:t>
                      </a:r>
                      <a:r>
                        <a:rPr lang="en-US" sz="800" b="0" i="0" u="none" strike="noStrike" dirty="0">
                          <a:solidFill>
                            <a:srgbClr val="000000"/>
                          </a:solidFill>
                          <a:effectLst/>
                          <a:latin typeface="맑은 고딕" panose="020B0503020000020004" pitchFamily="50" charset="-127"/>
                          <a:ea typeface="맑은 고딕" panose="020B0503020000020004" pitchFamily="50" charset="-127"/>
                        </a:rPr>
                        <a:t> by the output of the adder that computes the branch target</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4"/>
                  </a:ext>
                </a:extLst>
              </a:tr>
              <a:tr h="352426">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MemRead</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None</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Data memory contents designated by the address input are put on the Read data output</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5"/>
                  </a:ext>
                </a:extLst>
              </a:tr>
              <a:tr h="379559">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MemWrite</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None</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Data memory contents designated by the address input are replaced by the value on the Write data input</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6"/>
                  </a:ext>
                </a:extLst>
              </a:tr>
              <a:tr h="352426">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MemtoReg</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value fed to the register Write data input comes from the ALU</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The value fed to the register Write data input comes from the data memory</a:t>
                      </a: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7"/>
                  </a:ext>
                </a:extLst>
              </a:tr>
              <a:tr h="490855">
                <a:tc>
                  <a:txBody>
                    <a:bodyPr/>
                    <a:lstStyle/>
                    <a:p>
                      <a:pPr algn="ctr" fontAlgn="ctr"/>
                      <a:r>
                        <a:rPr lang="en-US" sz="800" b="1" i="0" u="none" strike="noStrike" dirty="0" err="1">
                          <a:solidFill>
                            <a:srgbClr val="000000"/>
                          </a:solidFill>
                          <a:effectLst/>
                          <a:latin typeface="맑은 고딕" panose="020B0503020000020004" pitchFamily="50" charset="-127"/>
                          <a:ea typeface="맑은 고딕" panose="020B0503020000020004" pitchFamily="50" charset="-127"/>
                        </a:rPr>
                        <a:t>ALUOp</a:t>
                      </a:r>
                      <a:endParaRPr lang="en-US" sz="800" b="1" i="0" u="none" strike="noStrike" dirty="0">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4">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None</a:t>
                      </a:r>
                    </a:p>
                  </a:txBody>
                  <a:tcPr marL="72000" marR="72000"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gridSpan="4">
                  <a:txBody>
                    <a:bodyPr/>
                    <a:lstStyle/>
                    <a:p>
                      <a:pPr algn="l" fontAlgn="ctr"/>
                      <a:r>
                        <a:rPr lang="en-US" sz="800" b="0" i="0" u="none" strike="noStrike" dirty="0" smtClean="0">
                          <a:solidFill>
                            <a:srgbClr val="000000"/>
                          </a:solidFill>
                          <a:effectLst/>
                          <a:latin typeface="맑은 고딕" panose="020B0503020000020004" pitchFamily="50" charset="-127"/>
                          <a:ea typeface="맑은 고딕" panose="020B0503020000020004" pitchFamily="50" charset="-127"/>
                        </a:rPr>
                        <a:t>Choose </a:t>
                      </a:r>
                      <a:r>
                        <a:rPr lang="en-US" sz="800" b="0" i="0" u="none" strike="noStrike" dirty="0">
                          <a:solidFill>
                            <a:srgbClr val="000000"/>
                          </a:solidFill>
                          <a:effectLst/>
                          <a:latin typeface="맑은 고딕" panose="020B0503020000020004" pitchFamily="50" charset="-127"/>
                          <a:ea typeface="맑은 고딕" panose="020B0503020000020004" pitchFamily="50" charset="-127"/>
                        </a:rPr>
                        <a:t>ALU </a:t>
                      </a:r>
                      <a:r>
                        <a:rPr lang="en-US" sz="800" b="0" i="0" u="none" strike="noStrike" dirty="0" smtClean="0">
                          <a:solidFill>
                            <a:srgbClr val="000000"/>
                          </a:solidFill>
                          <a:effectLst/>
                          <a:latin typeface="맑은 고딕" panose="020B0503020000020004" pitchFamily="50" charset="-127"/>
                          <a:ea typeface="맑은 고딕" panose="020B0503020000020004" pitchFamily="50" charset="-127"/>
                        </a:rPr>
                        <a:t>operation </a:t>
                      </a:r>
                    </a:p>
                    <a:p>
                      <a:pPr algn="l" fontAlgn="ctr"/>
                      <a:r>
                        <a:rPr lang="en-US" sz="800" b="0" i="0" u="none" strike="noStrike" dirty="0" smtClean="0">
                          <a:solidFill>
                            <a:srgbClr val="000000"/>
                          </a:solidFill>
                          <a:effectLst/>
                          <a:latin typeface="맑은 고딕" panose="020B0503020000020004" pitchFamily="50" charset="-127"/>
                          <a:ea typeface="맑은 고딕" panose="020B0503020000020004" pitchFamily="50" charset="-127"/>
                        </a:rPr>
                        <a:t>(in this</a:t>
                      </a:r>
                      <a:r>
                        <a:rPr lang="en-US" sz="800" b="0" i="0" u="none" strike="noStrike" baseline="0" dirty="0" smtClean="0">
                          <a:solidFill>
                            <a:srgbClr val="000000"/>
                          </a:solidFill>
                          <a:effectLst/>
                          <a:latin typeface="맑은 고딕" panose="020B0503020000020004" pitchFamily="50" charset="-127"/>
                          <a:ea typeface="맑은 고딕" panose="020B0503020000020004" pitchFamily="50" charset="-127"/>
                        </a:rPr>
                        <a:t> project, only Add operation exists. So this signal is not effective, but is for later expandability)</a:t>
                      </a:r>
                      <a:endParaRPr lang="en-US" sz="8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72000" marR="72000"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08"/>
                  </a:ext>
                </a:extLst>
              </a:tr>
              <a:tr h="152174">
                <a:tc>
                  <a:txBody>
                    <a:bodyPr/>
                    <a:lstStyle/>
                    <a:p>
                      <a:pPr algn="l" fontAlgn="ctr"/>
                      <a:endParaRPr lang="ko-KR" altLang="en-US" sz="800" b="0" i="0" u="none" strike="noStrike" dirty="0">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09"/>
                  </a:ext>
                </a:extLst>
              </a:tr>
              <a:tr h="152174">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Instruction</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RegDst</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RegWrite</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ALUSrc</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Branch</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MemRead</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MemWrite</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MemtoReg</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ALUOP</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xmlns="" val="10010"/>
                  </a:ext>
                </a:extLst>
              </a:tr>
              <a:tr h="145558">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R-format</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 </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1"/>
                  </a:ext>
                </a:extLst>
              </a:tr>
              <a:tr h="145558">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lw</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 </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2"/>
                  </a:ext>
                </a:extLst>
              </a:tr>
              <a:tr h="145558">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sw</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x</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x</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 </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3"/>
                  </a:ext>
                </a:extLst>
              </a:tr>
              <a:tr h="152174">
                <a:tc>
                  <a:txBody>
                    <a:bodyPr/>
                    <a:lstStyle/>
                    <a:p>
                      <a:pPr algn="ctr" fontAlgn="ctr"/>
                      <a:r>
                        <a:rPr lang="en-US" sz="800" b="1" i="0" u="none" strike="noStrike">
                          <a:solidFill>
                            <a:srgbClr val="000000"/>
                          </a:solidFill>
                          <a:effectLst/>
                          <a:latin typeface="맑은 고딕" panose="020B0503020000020004" pitchFamily="50" charset="-127"/>
                          <a:ea typeface="맑은 고딕" panose="020B0503020000020004" pitchFamily="50" charset="-127"/>
                        </a:rPr>
                        <a:t>j</a:t>
                      </a:r>
                    </a:p>
                  </a:txBody>
                  <a:tcPr marL="6616" marR="6616" marT="6616"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x</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1</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800" b="0" i="0" u="none" strike="noStrike">
                          <a:solidFill>
                            <a:srgbClr val="000000"/>
                          </a:solidFill>
                          <a:effectLst/>
                          <a:latin typeface="맑은 고딕" panose="020B0503020000020004" pitchFamily="50" charset="-127"/>
                          <a:ea typeface="맑은 고딕" panose="020B0503020000020004" pitchFamily="50" charset="-127"/>
                        </a:rPr>
                        <a:t>x</a:t>
                      </a:r>
                    </a:p>
                  </a:txBody>
                  <a:tcPr marL="6616" marR="6616" marT="6616"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altLang="ko-KR" sz="800" b="0" i="0" u="none" strike="noStrike">
                          <a:solidFill>
                            <a:srgbClr val="000000"/>
                          </a:solidFill>
                          <a:effectLst/>
                          <a:latin typeface="맑은 고딕" panose="020B0503020000020004" pitchFamily="50" charset="-127"/>
                          <a:ea typeface="맑은 고딕" panose="020B0503020000020004" pitchFamily="50" charset="-127"/>
                        </a:rPr>
                        <a:t>0 </a:t>
                      </a:r>
                    </a:p>
                  </a:txBody>
                  <a:tcPr marL="6616" marR="6616" marT="6616"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xmlns="" val="10014"/>
                  </a:ext>
                </a:extLst>
              </a:tr>
              <a:tr h="145558">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ctr"/>
                      <a:endParaRPr lang="ko-KR" altLang="en-US" sz="800" b="0" i="0" u="none" strike="noStrike">
                        <a:solidFill>
                          <a:srgbClr val="000000"/>
                        </a:solidFill>
                        <a:effectLst/>
                        <a:latin typeface="맑은 고딕" panose="020B0503020000020004" pitchFamily="50" charset="-127"/>
                        <a:ea typeface="맑은 고딕" panose="020B0503020000020004" pitchFamily="50" charset="-127"/>
                      </a:endParaRPr>
                    </a:p>
                  </a:txBody>
                  <a:tcPr marL="6616" marR="6616" marT="6616" marB="0" anchor="ctr">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xmlns="" val="10015"/>
                  </a:ext>
                </a:extLst>
              </a:tr>
              <a:tr h="239509">
                <a:tc gridSpan="9">
                  <a:txBody>
                    <a:bodyPr/>
                    <a:lstStyle/>
                    <a:p>
                      <a:pPr algn="l" fontAlgn="ctr"/>
                      <a:r>
                        <a:rPr lang="en-US" sz="800" b="0" i="0" u="none" strike="noStrike" dirty="0">
                          <a:solidFill>
                            <a:srgbClr val="000000"/>
                          </a:solidFill>
                          <a:effectLst/>
                          <a:latin typeface="맑은 고딕" panose="020B0503020000020004" pitchFamily="50" charset="-127"/>
                          <a:ea typeface="맑은 고딕" panose="020B0503020000020004" pitchFamily="50" charset="-127"/>
                        </a:rPr>
                        <a:t>David A. Patterson, John L. Hennessy. (2005). </a:t>
                      </a:r>
                      <a:r>
                        <a:rPr lang="en-US" sz="800" b="0" i="1" u="none" strike="noStrike" dirty="0">
                          <a:solidFill>
                            <a:srgbClr val="000000"/>
                          </a:solidFill>
                          <a:effectLst/>
                          <a:latin typeface="맑은 고딕" panose="020B0503020000020004" pitchFamily="50" charset="-127"/>
                          <a:ea typeface="맑은 고딕" panose="020B0503020000020004" pitchFamily="50" charset="-127"/>
                        </a:rPr>
                        <a:t>Computer Organization and Design</a:t>
                      </a:r>
                      <a:r>
                        <a:rPr lang="en-US" sz="800" b="0" i="0" u="none" strike="noStrike" dirty="0">
                          <a:solidFill>
                            <a:srgbClr val="000000"/>
                          </a:solidFill>
                          <a:effectLst/>
                          <a:latin typeface="맑은 고딕" panose="020B0503020000020004" pitchFamily="50" charset="-127"/>
                          <a:ea typeface="맑은 고딕" panose="020B0503020000020004" pitchFamily="50" charset="-127"/>
                        </a:rPr>
                        <a:t> (3rd ed., pp.306). Morgan Kaufmann.</a:t>
                      </a:r>
                    </a:p>
                  </a:txBody>
                  <a:tcPr marL="6616" marR="6616" marT="6616" marB="0" anchor="ctr">
                    <a:lnL>
                      <a:noFill/>
                    </a:lnL>
                    <a:lnR>
                      <a:noFill/>
                    </a:lnR>
                    <a:lnT>
                      <a:noFill/>
                    </a:lnT>
                    <a:lnB>
                      <a:noFill/>
                    </a:lnB>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tc hMerge="1">
                  <a:txBody>
                    <a:bodyPr/>
                    <a:lstStyle/>
                    <a:p>
                      <a:pPr latinLnBrk="1"/>
                      <a:endParaRPr lang="ko-KR" altLang="en-US"/>
                    </a:p>
                  </a:txBody>
                  <a:tcPr/>
                </a:tc>
                <a:extLst>
                  <a:ext uri="{0D108BD9-81ED-4DB2-BD59-A6C34878D82A}">
                    <a16:rowId xmlns:a16="http://schemas.microsoft.com/office/drawing/2014/main" xmlns="" val="10016"/>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그림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6063" y="1385888"/>
            <a:ext cx="368935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6388"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52032DF6-CA45-4B03-97E0-02B052CD0A5C}" type="slidenum">
              <a:rPr lang="ko-KR" altLang="en-US" sz="1200" smtClean="0">
                <a:solidFill>
                  <a:srgbClr val="898989"/>
                </a:solidFill>
              </a:rPr>
              <a:pPr>
                <a:spcBef>
                  <a:spcPct val="0"/>
                </a:spcBef>
                <a:buFontTx/>
                <a:buNone/>
              </a:pPr>
              <a:t>8</a:t>
            </a:fld>
            <a:endParaRPr lang="ko-KR" altLang="en-US" sz="1200" smtClean="0">
              <a:solidFill>
                <a:srgbClr val="898989"/>
              </a:solidFill>
            </a:endParaRPr>
          </a:p>
        </p:txBody>
      </p:sp>
      <p:sp>
        <p:nvSpPr>
          <p:cNvPr id="4" name="직사각형 3"/>
          <p:cNvSpPr/>
          <p:nvPr/>
        </p:nvSpPr>
        <p:spPr>
          <a:xfrm>
            <a:off x="4007552" y="2414033"/>
            <a:ext cx="719138" cy="68897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3"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sp>
        <p:nvSpPr>
          <p:cNvPr id="14" name="직사각형 13"/>
          <p:cNvSpPr/>
          <p:nvPr/>
        </p:nvSpPr>
        <p:spPr>
          <a:xfrm>
            <a:off x="2817813" y="2562225"/>
            <a:ext cx="422275" cy="4572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1" name="TextBox 10"/>
          <p:cNvSpPr txBox="1"/>
          <p:nvPr/>
        </p:nvSpPr>
        <p:spPr>
          <a:xfrm>
            <a:off x="457200" y="4005263"/>
            <a:ext cx="8289925" cy="2431435"/>
          </a:xfrm>
          <a:prstGeom prst="rect">
            <a:avLst/>
          </a:prstGeom>
          <a:noFill/>
        </p:spPr>
        <p:txBody>
          <a:bodyPr>
            <a:spAutoFit/>
          </a:bodyPr>
          <a:lstStyle/>
          <a:p>
            <a:pPr marL="285750" indent="-285750">
              <a:buFont typeface="Wingdings" panose="05000000000000000000" pitchFamily="2" charset="2"/>
              <a:buChar char="§"/>
              <a:defRPr/>
            </a:pPr>
            <a:r>
              <a:rPr lang="en-US" altLang="ko-KR" sz="2000" b="1" dirty="0">
                <a:latin typeface="Constantia" panose="02030602050306030303" pitchFamily="18" charset="0"/>
              </a:rPr>
              <a:t>Program Counter</a:t>
            </a:r>
          </a:p>
          <a:p>
            <a:pPr marL="800100" lvl="1" indent="-342900">
              <a:buFont typeface="Wingdings" panose="05000000000000000000" pitchFamily="2" charset="2"/>
              <a:buChar char="ü"/>
              <a:defRPr/>
            </a:pPr>
            <a:r>
              <a:rPr lang="en-US" altLang="ko-KR" dirty="0">
                <a:latin typeface="Constantia" panose="02030602050306030303" pitchFamily="18" charset="0"/>
              </a:rPr>
              <a:t>Indicates the address of instructions. Initially, PC is set to start address as zero.</a:t>
            </a:r>
            <a:endParaRPr lang="en-US" altLang="ko-KR" sz="2000" b="1" dirty="0">
              <a:latin typeface="Constantia" panose="02030602050306030303" pitchFamily="18" charset="0"/>
            </a:endParaRPr>
          </a:p>
          <a:p>
            <a:pPr marL="285750" indent="-285750">
              <a:buFont typeface="Wingdings" panose="05000000000000000000" pitchFamily="2" charset="2"/>
              <a:buChar char="§"/>
              <a:defRPr/>
            </a:pPr>
            <a:endParaRPr lang="en-US" altLang="ko-KR" sz="2000" b="1" dirty="0">
              <a:latin typeface="Constantia" panose="02030602050306030303" pitchFamily="18" charset="0"/>
            </a:endParaRPr>
          </a:p>
          <a:p>
            <a:pPr marL="285750" indent="-285750">
              <a:buFont typeface="Wingdings" panose="05000000000000000000" pitchFamily="2" charset="2"/>
              <a:buChar char="§"/>
              <a:defRPr/>
            </a:pPr>
            <a:r>
              <a:rPr lang="en-US" altLang="ko-KR" sz="2000" b="1" dirty="0">
                <a:latin typeface="Constantia" panose="02030602050306030303" pitchFamily="18" charset="0"/>
              </a:rPr>
              <a:t>Register</a:t>
            </a:r>
          </a:p>
          <a:p>
            <a:pPr marL="742950" lvl="1" indent="-285750">
              <a:buFont typeface="Wingdings" panose="05000000000000000000" pitchFamily="2" charset="2"/>
              <a:buChar char="ü"/>
              <a:defRPr/>
            </a:pPr>
            <a:r>
              <a:rPr lang="en-US" altLang="ko-KR" dirty="0">
                <a:latin typeface="Constantia" panose="02030602050306030303" pitchFamily="18" charset="0"/>
              </a:rPr>
              <a:t>Consists of four 8-bit general purpose Registers.</a:t>
            </a:r>
          </a:p>
          <a:p>
            <a:pPr marL="742950" lvl="1" indent="-285750">
              <a:buFont typeface="Wingdings" panose="05000000000000000000" pitchFamily="2" charset="2"/>
              <a:buChar char="ü"/>
              <a:defRPr/>
            </a:pPr>
            <a:r>
              <a:rPr lang="en-US" altLang="ko-KR" dirty="0">
                <a:latin typeface="Constantia" panose="02030602050306030303" pitchFamily="18" charset="0"/>
              </a:rPr>
              <a:t>Write data to Register or output the read data from Register according to control inputs.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그림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86063" y="1385888"/>
            <a:ext cx="3689350" cy="250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바닥글 개체 틀 1"/>
          <p:cNvSpPr>
            <a:spLocks noGrp="1"/>
          </p:cNvSpPr>
          <p:nvPr>
            <p:ph type="ftr" sz="quarter" idx="11"/>
          </p:nvPr>
        </p:nvSpPr>
        <p:spPr/>
        <p:txBody>
          <a:bodyPr/>
          <a:lstStyle/>
          <a:p>
            <a:pPr>
              <a:defRPr/>
            </a:pPr>
            <a:r>
              <a:rPr lang="en-US" altLang="ko-KR" smtClean="0"/>
              <a:t>RUBIS</a:t>
            </a:r>
            <a:endParaRPr lang="ko-KR" altLang="en-US"/>
          </a:p>
        </p:txBody>
      </p:sp>
      <p:sp>
        <p:nvSpPr>
          <p:cNvPr id="14340" name="슬라이드 번호 개체 틀 2"/>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a:spcBef>
                <a:spcPct val="0"/>
              </a:spcBef>
              <a:buFontTx/>
              <a:buNone/>
            </a:pPr>
            <a:fld id="{4E9C0B22-D0B2-4CD5-9A9B-95864C407EEF}" type="slidenum">
              <a:rPr lang="ko-KR" altLang="en-US" sz="1200" smtClean="0">
                <a:solidFill>
                  <a:srgbClr val="898989"/>
                </a:solidFill>
              </a:rPr>
              <a:pPr>
                <a:spcBef>
                  <a:spcPct val="0"/>
                </a:spcBef>
                <a:buFontTx/>
                <a:buNone/>
              </a:pPr>
              <a:t>9</a:t>
            </a:fld>
            <a:endParaRPr lang="ko-KR" altLang="en-US" sz="1200" smtClean="0">
              <a:solidFill>
                <a:srgbClr val="898989"/>
              </a:solidFill>
            </a:endParaRPr>
          </a:p>
        </p:txBody>
      </p:sp>
      <p:sp>
        <p:nvSpPr>
          <p:cNvPr id="14341" name="TextBox 6"/>
          <p:cNvSpPr txBox="1">
            <a:spLocks noChangeArrowheads="1"/>
          </p:cNvSpPr>
          <p:nvPr/>
        </p:nvSpPr>
        <p:spPr bwMode="auto">
          <a:xfrm>
            <a:off x="323850" y="4041775"/>
            <a:ext cx="8289925" cy="2339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800100" indent="-34290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 typeface="Wingdings" panose="05000000000000000000" pitchFamily="2" charset="2"/>
              <a:buChar char="§"/>
            </a:pPr>
            <a:r>
              <a:rPr lang="en-US" altLang="ko-KR" sz="1800" b="1" dirty="0">
                <a:latin typeface="Constantia" panose="02030602050306030303" pitchFamily="18" charset="0"/>
                <a:ea typeface="굴림" panose="020B0600000101010101" pitchFamily="50" charset="-127"/>
              </a:rPr>
              <a:t>Instruction Memory</a:t>
            </a: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Arial Unicode MS" panose="020B0604020202020204" pitchFamily="50" charset="-127"/>
                <a:cs typeface="Arial Unicode MS" panose="020B0604020202020204" pitchFamily="50" charset="-127"/>
              </a:rPr>
              <a:t>Instruction size : 8-bit</a:t>
            </a: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Arial Unicode MS" panose="020B0604020202020204" pitchFamily="50" charset="-127"/>
                <a:cs typeface="Arial Unicode MS" panose="020B0604020202020204" pitchFamily="50" charset="-127"/>
              </a:rPr>
              <a:t># of instructions : 4 (add, load, store, jump)</a:t>
            </a:r>
            <a:endParaRPr lang="en-US" altLang="ko-KR" sz="1600" dirty="0">
              <a:latin typeface="Constantia" panose="02030602050306030303" pitchFamily="18" charset="0"/>
              <a:ea typeface="굴림" panose="020B0600000101010101" pitchFamily="50" charset="-127"/>
            </a:endParaRP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굴림" panose="020B0600000101010101" pitchFamily="50" charset="-127"/>
              </a:rPr>
              <a:t>It has pre-defined instructions. Each instruction is 8-bit long. 2 MSBs are the instruction, remaining LSBs are used for different purpose. (Refer to ISA format)</a:t>
            </a: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굴림" panose="020B0600000101010101" pitchFamily="50" charset="-127"/>
              </a:rPr>
              <a:t># of input ports : 8 (8-bit Instruction Address)</a:t>
            </a: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굴림" panose="020B0600000101010101" pitchFamily="50" charset="-127"/>
              </a:rPr>
              <a:t># of output ports : 8 (8-bit Instruction Register)</a:t>
            </a:r>
          </a:p>
          <a:p>
            <a:pPr lvl="1" latinLnBrk="0">
              <a:spcBef>
                <a:spcPct val="0"/>
              </a:spcBef>
              <a:buFont typeface="Wingdings" panose="05000000000000000000" pitchFamily="2" charset="2"/>
              <a:buChar char="ü"/>
            </a:pPr>
            <a:r>
              <a:rPr lang="en-US" altLang="ko-KR" sz="1600" dirty="0">
                <a:latin typeface="Constantia" panose="02030602050306030303" pitchFamily="18" charset="0"/>
                <a:ea typeface="굴림" panose="020B0600000101010101" pitchFamily="50" charset="-127"/>
              </a:rPr>
              <a:t>Assume Instruction Memory for test. Instruction Memory will be given by external memory on evaluation by TA. </a:t>
            </a:r>
          </a:p>
        </p:txBody>
      </p:sp>
      <p:sp>
        <p:nvSpPr>
          <p:cNvPr id="134" name="직사각형 133"/>
          <p:cNvSpPr/>
          <p:nvPr/>
        </p:nvSpPr>
        <p:spPr>
          <a:xfrm>
            <a:off x="2700338" y="2997200"/>
            <a:ext cx="1008062" cy="89058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36" name="제목 3"/>
          <p:cNvSpPr>
            <a:spLocks noGrp="1"/>
          </p:cNvSpPr>
          <p:nvPr>
            <p:ph type="title"/>
          </p:nvPr>
        </p:nvSpPr>
        <p:spPr>
          <a:xfrm>
            <a:off x="457200" y="274638"/>
            <a:ext cx="8578850" cy="1011237"/>
          </a:xfrm>
        </p:spPr>
        <p:txBody>
          <a:bodyPr/>
          <a:lstStyle/>
          <a:p>
            <a:pPr lvl="1" algn="l" eaLnBrk="1" hangingPunct="1">
              <a:defRPr/>
            </a:pPr>
            <a:r>
              <a:rPr lang="en-US" altLang="ko-KR" sz="3200" dirty="0" smtClean="0">
                <a:latin typeface="Constantia" panose="02030602050306030303" pitchFamily="18" charset="0"/>
              </a:rPr>
              <a:t>Microprocessor Design – </a:t>
            </a:r>
            <a:r>
              <a:rPr lang="en-US" altLang="ko-KR" sz="2000" spc="-180" dirty="0" smtClean="0">
                <a:latin typeface="Constantia" panose="02030602050306030303" pitchFamily="18" charset="0"/>
                <a:ea typeface="Arial Unicode MS" panose="020B0604020202020204" pitchFamily="50" charset="-127"/>
                <a:cs typeface="Arial Unicode MS" panose="020B0604020202020204" pitchFamily="50" charset="-127"/>
              </a:rPr>
              <a:t>Interface of  Microprocessor components</a:t>
            </a:r>
            <a:endParaRPr lang="ko-KR" altLang="en-US" sz="4800" spc="-180" dirty="0" smtClean="0">
              <a:latin typeface="Constantia" panose="02030602050306030303" pitchFamily="18" charset="0"/>
            </a:endParaRPr>
          </a:p>
        </p:txBody>
      </p:sp>
      <p:sp>
        <p:nvSpPr>
          <p:cNvPr id="8" name="사각형 설명선 7"/>
          <p:cNvSpPr/>
          <p:nvPr/>
        </p:nvSpPr>
        <p:spPr>
          <a:xfrm>
            <a:off x="6778626" y="2192338"/>
            <a:ext cx="1584325" cy="417512"/>
          </a:xfrm>
          <a:prstGeom prst="wedgeRectCallout">
            <a:avLst>
              <a:gd name="adj1" fmla="val -247686"/>
              <a:gd name="adj2" fmla="val 270841"/>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4345" name="TextBox 9"/>
          <p:cNvSpPr txBox="1">
            <a:spLocks noChangeArrowheads="1"/>
          </p:cNvSpPr>
          <p:nvPr/>
        </p:nvSpPr>
        <p:spPr bwMode="auto">
          <a:xfrm>
            <a:off x="6789373" y="2232025"/>
            <a:ext cx="16827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600" dirty="0">
                <a:latin typeface="Constantia" panose="02030602050306030303" pitchFamily="18" charset="0"/>
                <a:ea typeface="굴림" panose="020B0600000101010101" pitchFamily="50" charset="-127"/>
              </a:rPr>
              <a:t>Instruction [7:0]</a:t>
            </a:r>
          </a:p>
        </p:txBody>
      </p:sp>
      <p:sp>
        <p:nvSpPr>
          <p:cNvPr id="11" name="사각형 설명선 10"/>
          <p:cNvSpPr/>
          <p:nvPr/>
        </p:nvSpPr>
        <p:spPr>
          <a:xfrm>
            <a:off x="684213" y="2579688"/>
            <a:ext cx="1582737" cy="417512"/>
          </a:xfrm>
          <a:prstGeom prst="wedgeRectCallout">
            <a:avLst>
              <a:gd name="adj1" fmla="val 80284"/>
              <a:gd name="adj2" fmla="val 126722"/>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ko-KR" altLang="en-US"/>
          </a:p>
        </p:txBody>
      </p:sp>
      <p:sp>
        <p:nvSpPr>
          <p:cNvPr id="14347" name="TextBox 11"/>
          <p:cNvSpPr txBox="1">
            <a:spLocks noChangeArrowheads="1"/>
          </p:cNvSpPr>
          <p:nvPr/>
        </p:nvSpPr>
        <p:spPr bwMode="auto">
          <a:xfrm>
            <a:off x="800100" y="2609850"/>
            <a:ext cx="168275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latinLnBrk="1">
              <a:spcBef>
                <a:spcPct val="20000"/>
              </a:spcBef>
              <a:buFont typeface="Arial" panose="020B0604020202020204" pitchFamily="34" charset="0"/>
              <a:buChar char="•"/>
              <a:defRPr sz="3200">
                <a:solidFill>
                  <a:schemeClr val="tx1"/>
                </a:solidFill>
                <a:latin typeface="맑은 고딕" panose="020B0503020000020004" pitchFamily="50" charset="-127"/>
                <a:ea typeface="맑은 고딕" panose="020B0503020000020004" pitchFamily="50" charset="-127"/>
              </a:defRPr>
            </a:lvl1pPr>
            <a:lvl2pPr marL="742950" indent="-285750" latinLnBrk="1">
              <a:spcBef>
                <a:spcPct val="20000"/>
              </a:spcBef>
              <a:buFont typeface="Arial" panose="020B0604020202020204" pitchFamily="34" charset="0"/>
              <a:buChar char="–"/>
              <a:defRPr sz="2800">
                <a:solidFill>
                  <a:schemeClr val="tx1"/>
                </a:solidFill>
                <a:latin typeface="맑은 고딕" panose="020B0503020000020004" pitchFamily="50" charset="-127"/>
                <a:ea typeface="맑은 고딕" panose="020B0503020000020004" pitchFamily="50" charset="-127"/>
              </a:defRPr>
            </a:lvl2pPr>
            <a:lvl3pPr marL="1143000" indent="-228600" latinLnBrk="1">
              <a:spcBef>
                <a:spcPct val="20000"/>
              </a:spcBef>
              <a:buFont typeface="Arial" panose="020B0604020202020204" pitchFamily="34" charset="0"/>
              <a:buChar char="•"/>
              <a:defRPr sz="2400">
                <a:solidFill>
                  <a:schemeClr val="tx1"/>
                </a:solidFill>
                <a:latin typeface="맑은 고딕" panose="020B0503020000020004" pitchFamily="50" charset="-127"/>
                <a:ea typeface="맑은 고딕" panose="020B0503020000020004" pitchFamily="50" charset="-127"/>
              </a:defRPr>
            </a:lvl3pPr>
            <a:lvl4pPr marL="16002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4pPr>
            <a:lvl5pPr marL="2057400" indent="-228600" latinLnBrk="1">
              <a:spcBef>
                <a:spcPct val="20000"/>
              </a:spcBef>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맑은 고딕" panose="020B0503020000020004" pitchFamily="50" charset="-127"/>
                <a:ea typeface="맑은 고딕" panose="020B0503020000020004" pitchFamily="50" charset="-127"/>
              </a:defRPr>
            </a:lvl9pPr>
          </a:lstStyle>
          <a:p>
            <a:pPr latinLnBrk="0">
              <a:spcBef>
                <a:spcPct val="0"/>
              </a:spcBef>
              <a:buFontTx/>
              <a:buNone/>
            </a:pPr>
            <a:r>
              <a:rPr lang="en-US" altLang="ko-KR" sz="1600">
                <a:latin typeface="Constantia" panose="02030602050306030303" pitchFamily="18" charset="0"/>
                <a:ea typeface="굴림" panose="020B0600000101010101" pitchFamily="50" charset="-127"/>
              </a:rPr>
              <a:t>Address [7:0]</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18414</TotalTime>
  <Words>1539</Words>
  <Application>Microsoft Office PowerPoint</Application>
  <PresentationFormat>화면 슬라이드 쇼(4:3)</PresentationFormat>
  <Paragraphs>455</Paragraphs>
  <Slides>22</Slides>
  <Notes>10</Notes>
  <HiddenSlides>0</HiddenSlides>
  <MMClips>1</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22</vt:i4>
      </vt:variant>
    </vt:vector>
  </HeadingPairs>
  <TitlesOfParts>
    <vt:vector size="32" baseType="lpstr">
      <vt:lpstr>Arial Unicode MS</vt:lpstr>
      <vt:lpstr>굴림</vt:lpstr>
      <vt:lpstr>맑은 고딕</vt:lpstr>
      <vt:lpstr>Arial</vt:lpstr>
      <vt:lpstr>Calibri</vt:lpstr>
      <vt:lpstr>Century Gothic</vt:lpstr>
      <vt:lpstr>Constantia</vt:lpstr>
      <vt:lpstr>Times New Roman</vt:lpstr>
      <vt:lpstr>Wingdings</vt:lpstr>
      <vt:lpstr>Office 테마</vt:lpstr>
      <vt:lpstr>Final Project - Simple Microprocessor -</vt:lpstr>
      <vt:lpstr>Contents</vt:lpstr>
      <vt:lpstr>PowerPoint 프레젠테이션</vt:lpstr>
      <vt:lpstr>PowerPoint 프레젠테이션</vt:lpstr>
      <vt:lpstr>Microprocessor Design – Data Path</vt:lpstr>
      <vt:lpstr>Microprocessor Design - Instruction Set Architecture</vt:lpstr>
      <vt:lpstr>Microprocessor Design - Instruction Set Architecture</vt:lpstr>
      <vt:lpstr>Microprocessor Design – Interface of  Microprocessor components</vt:lpstr>
      <vt:lpstr>Microprocessor Design – Interface of  Microprocessor components</vt:lpstr>
      <vt:lpstr>Microprocessor Design – Interface of  Microprocessor components</vt:lpstr>
      <vt:lpstr>Microprocessor Design – Interface of  Microprocessor components</vt:lpstr>
      <vt:lpstr>Microprocessor Design – Interface of  Microprocessor components</vt:lpstr>
      <vt:lpstr>Microprocessor Design – Interface of  Microprocessor components</vt:lpstr>
      <vt:lpstr>Example test set : Input</vt:lpstr>
      <vt:lpstr>Example test set : Output</vt:lpstr>
      <vt:lpstr>Test Environment</vt:lpstr>
      <vt:lpstr>Test Environment</vt:lpstr>
      <vt:lpstr>Test Environment</vt:lpstr>
      <vt:lpstr>Project Grading</vt:lpstr>
      <vt:lpstr>Project Grading</vt:lpstr>
      <vt:lpstr>Calendar</vt:lpstr>
      <vt:lpstr>End</vt:lpstr>
    </vt:vector>
  </TitlesOfParts>
  <Company>RUBIS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슬라이드 1</dc:title>
  <dc:creator>Hwansuk Choi</dc:creator>
  <cp:lastModifiedBy>user</cp:lastModifiedBy>
  <cp:revision>1154</cp:revision>
  <dcterms:created xsi:type="dcterms:W3CDTF">2008-07-30T02:31:41Z</dcterms:created>
  <dcterms:modified xsi:type="dcterms:W3CDTF">2018-05-30T01:50:32Z</dcterms:modified>
</cp:coreProperties>
</file>

<file path=docProps/thumbnail.jpeg>
</file>